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324" r:id="rId3"/>
    <p:sldId id="333" r:id="rId4"/>
    <p:sldId id="287" r:id="rId5"/>
    <p:sldId id="269" r:id="rId6"/>
    <p:sldId id="290" r:id="rId7"/>
    <p:sldId id="268" r:id="rId8"/>
    <p:sldId id="258" r:id="rId9"/>
    <p:sldId id="257" r:id="rId10"/>
    <p:sldId id="294" r:id="rId11"/>
    <p:sldId id="299" r:id="rId12"/>
    <p:sldId id="300" r:id="rId13"/>
    <p:sldId id="301" r:id="rId14"/>
    <p:sldId id="307" r:id="rId15"/>
    <p:sldId id="302" r:id="rId16"/>
    <p:sldId id="303" r:id="rId17"/>
    <p:sldId id="304" r:id="rId18"/>
    <p:sldId id="305" r:id="rId19"/>
    <p:sldId id="296" r:id="rId20"/>
    <p:sldId id="309" r:id="rId21"/>
    <p:sldId id="308" r:id="rId22"/>
    <p:sldId id="306" r:id="rId23"/>
    <p:sldId id="312" r:id="rId24"/>
    <p:sldId id="313" r:id="rId25"/>
    <p:sldId id="314" r:id="rId26"/>
    <p:sldId id="325" r:id="rId27"/>
    <p:sldId id="326" r:id="rId28"/>
    <p:sldId id="327" r:id="rId29"/>
    <p:sldId id="328" r:id="rId30"/>
    <p:sldId id="316" r:id="rId31"/>
    <p:sldId id="318" r:id="rId32"/>
    <p:sldId id="319" r:id="rId33"/>
    <p:sldId id="320" r:id="rId34"/>
    <p:sldId id="322" r:id="rId35"/>
    <p:sldId id="330" r:id="rId36"/>
    <p:sldId id="323" r:id="rId37"/>
    <p:sldId id="332" r:id="rId38"/>
    <p:sldId id="321" r:id="rId39"/>
    <p:sldId id="329" r:id="rId4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434"/>
    <a:srgbClr val="1E1F65"/>
    <a:srgbClr val="B25D5A"/>
    <a:srgbClr val="893A44"/>
    <a:srgbClr val="618BC2"/>
    <a:srgbClr val="5581D4"/>
    <a:srgbClr val="FF8000"/>
    <a:srgbClr val="4FB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Estilo claro 1 - Énfasis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Énfasis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Énfasis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Énfasis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628" autoAdjust="0"/>
  </p:normalViewPr>
  <p:slideViewPr>
    <p:cSldViewPr snapToGrid="0" snapToObjects="1">
      <p:cViewPr>
        <p:scale>
          <a:sx n="70" d="100"/>
          <a:sy n="70" d="100"/>
        </p:scale>
        <p:origin x="-137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1.1287457743654399E-2"/>
          <c:w val="0.99086372970405401"/>
          <c:h val="0.98527649783553195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Quito</c:v>
                </c:pt>
              </c:strCache>
            </c:strRef>
          </c:tx>
          <c:spPr>
            <a:solidFill>
              <a:srgbClr val="1E1F65"/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40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Ofertas</c:v>
                </c:pt>
                <c:pt idx="1">
                  <c:v>Descuentos</c:v>
                </c:pt>
                <c:pt idx="2">
                  <c:v>Precios Justos</c:v>
                </c:pt>
                <c:pt idx="3">
                  <c:v>Gift cards</c:v>
                </c:pt>
                <c:pt idx="4">
                  <c:v>Producto Nacional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42</c:v>
                </c:pt>
                <c:pt idx="2">
                  <c:v>29</c:v>
                </c:pt>
                <c:pt idx="3">
                  <c:v>12</c:v>
                </c:pt>
                <c:pt idx="4">
                  <c:v>12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Guayaquil</c:v>
                </c:pt>
              </c:strCache>
            </c:strRef>
          </c:tx>
          <c:spPr>
            <a:solidFill>
              <a:srgbClr val="5581D4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 algn="ctr">
                  <a:defRPr sz="1400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Ofertas</c:v>
                </c:pt>
                <c:pt idx="1">
                  <c:v>Descuentos</c:v>
                </c:pt>
                <c:pt idx="2">
                  <c:v>Precios Justos</c:v>
                </c:pt>
                <c:pt idx="3">
                  <c:v>Gift cards</c:v>
                </c:pt>
                <c:pt idx="4">
                  <c:v>Producto Nacional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75</c:v>
                </c:pt>
                <c:pt idx="1">
                  <c:v>69</c:v>
                </c:pt>
                <c:pt idx="2">
                  <c:v>30</c:v>
                </c:pt>
                <c:pt idx="3">
                  <c:v>15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72328704"/>
        <c:axId val="72330240"/>
      </c:barChart>
      <c:catAx>
        <c:axId val="72328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>
                <a:solidFill>
                  <a:srgbClr val="000000"/>
                </a:solidFill>
              </a:defRPr>
            </a:pPr>
            <a:endParaRPr lang="en-US"/>
          </a:p>
        </c:txPr>
        <c:crossAx val="72330240"/>
        <c:crosses val="autoZero"/>
        <c:auto val="1"/>
        <c:lblAlgn val="ctr"/>
        <c:lblOffset val="100"/>
        <c:noMultiLvlLbl val="0"/>
      </c:catAx>
      <c:valAx>
        <c:axId val="723302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723287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0307415609871298"/>
          <c:y val="0.116950717244015"/>
          <c:w val="0.46809832526266598"/>
          <c:h val="0.15250212376056399"/>
        </c:manualLayout>
      </c:layout>
      <c:overlay val="0"/>
      <c:txPr>
        <a:bodyPr/>
        <a:lstStyle/>
        <a:p>
          <a:pPr>
            <a:defRPr>
              <a:solidFill>
                <a:srgbClr val="000000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Hobo Std"/>
          <a:cs typeface="Hobo Std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3468958297537703E-2"/>
          <c:y val="1.1287457743654399E-2"/>
          <c:w val="0.94351152339840605"/>
          <c:h val="0.68742100811299001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E6DC29"/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Muy fácil.</c:v>
                </c:pt>
                <c:pt idx="1">
                  <c:v>Fácil.</c:v>
                </c:pt>
                <c:pt idx="2">
                  <c:v>Ni fácil 
ni difícil.</c:v>
                </c:pt>
                <c:pt idx="3">
                  <c:v>Difícil.</c:v>
                </c:pt>
                <c:pt idx="4">
                  <c:v>Muy difícil.</c:v>
                </c:pt>
                <c:pt idx="5">
                  <c:v>No sabe 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9</c:v>
                </c:pt>
                <c:pt idx="1">
                  <c:v>16</c:v>
                </c:pt>
                <c:pt idx="2">
                  <c:v>34</c:v>
                </c:pt>
                <c:pt idx="3">
                  <c:v>31</c:v>
                </c:pt>
                <c:pt idx="4">
                  <c:v>10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96963968"/>
        <c:axId val="97765632"/>
      </c:barChart>
      <c:catAx>
        <c:axId val="96963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900" b="1">
                <a:solidFill>
                  <a:schemeClr val="tx1"/>
                </a:solidFill>
                <a:latin typeface="Hobo Std"/>
                <a:cs typeface="Hobo Std"/>
              </a:defRPr>
            </a:pPr>
            <a:endParaRPr lang="en-US"/>
          </a:p>
        </c:txPr>
        <c:crossAx val="97765632"/>
        <c:crosses val="autoZero"/>
        <c:auto val="1"/>
        <c:lblAlgn val="ctr"/>
        <c:lblOffset val="100"/>
        <c:noMultiLvlLbl val="0"/>
      </c:catAx>
      <c:valAx>
        <c:axId val="97765632"/>
        <c:scaling>
          <c:orientation val="minMax"/>
          <c:max val="100"/>
        </c:scaling>
        <c:delete val="1"/>
        <c:axPos val="l"/>
        <c:numFmt formatCode="#,##0" sourceLinked="1"/>
        <c:majorTickMark val="out"/>
        <c:minorTickMark val="none"/>
        <c:tickLblPos val="nextTo"/>
        <c:crossAx val="96963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3468958297537703E-2"/>
          <c:y val="1.1287457743654399E-2"/>
          <c:w val="0.94351152339840605"/>
          <c:h val="0.68742100811299001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E6DC29"/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Si</c:v>
                </c:pt>
                <c:pt idx="1">
                  <c:v>No </c:v>
                </c:pt>
                <c:pt idx="2">
                  <c:v>No sabe 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28</c:v>
                </c:pt>
                <c:pt idx="1">
                  <c:v>69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99047680"/>
        <c:axId val="99049472"/>
      </c:barChart>
      <c:catAx>
        <c:axId val="99047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049472"/>
        <c:crosses val="autoZero"/>
        <c:auto val="1"/>
        <c:lblAlgn val="ctr"/>
        <c:lblOffset val="100"/>
        <c:noMultiLvlLbl val="0"/>
      </c:catAx>
      <c:valAx>
        <c:axId val="99049472"/>
        <c:scaling>
          <c:orientation val="minMax"/>
          <c:max val="100"/>
        </c:scaling>
        <c:delete val="1"/>
        <c:axPos val="l"/>
        <c:numFmt formatCode="#,##0" sourceLinked="1"/>
        <c:majorTickMark val="out"/>
        <c:minorTickMark val="none"/>
        <c:tickLblPos val="nextTo"/>
        <c:crossAx val="99047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Hobo Std"/>
          <a:cs typeface="Hobo Std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0454023611319501"/>
          <c:y val="0.108946364253175"/>
          <c:w val="0.59499895652865198"/>
          <c:h val="0.8802194177678419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Totalmente en desacuerdo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El gobierno es  confiable para la prestación de servicios públicos </c:v>
                </c:pt>
                <c:pt idx="1">
                  <c:v>Trabajar para el gobierno es la mejor manera para alcanzar un buen nivel de vida </c:v>
                </c:pt>
                <c:pt idx="2">
                  <c:v>Los hombres jóvenes tienden más a comenzar un negocio que las mujeres jóvenes</c:v>
                </c:pt>
                <c:pt idx="3">
                  <c:v>Las mujeres jóvenes están en desventaja en cuanto a iniciar un negocio debido a creencias religiosas y culturales</c:v>
                </c:pt>
                <c:pt idx="4">
                  <c:v>La responsabilidad primordial de una mujer joven es empezar y mantener una familia</c:v>
                </c:pt>
                <c:pt idx="5">
                  <c:v>Se cree que los hombres deben ganar más dinero que las mujeres</c:v>
                </c:pt>
              </c:strCache>
            </c:strRef>
          </c:cat>
          <c:val>
            <c:numRef>
              <c:f>Hoja1!$B$2:$B$7</c:f>
              <c:numCache>
                <c:formatCode>0%</c:formatCode>
                <c:ptCount val="6"/>
                <c:pt idx="0">
                  <c:v>0.12</c:v>
                </c:pt>
                <c:pt idx="1">
                  <c:v>0.15</c:v>
                </c:pt>
                <c:pt idx="2">
                  <c:v>0.22</c:v>
                </c:pt>
                <c:pt idx="3">
                  <c:v>0.36330000000000001</c:v>
                </c:pt>
                <c:pt idx="4">
                  <c:v>0.4667</c:v>
                </c:pt>
                <c:pt idx="5">
                  <c:v>0.61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Algo en desacuerdo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El gobierno es  confiable para la prestación de servicios públicos </c:v>
                </c:pt>
                <c:pt idx="1">
                  <c:v>Trabajar para el gobierno es la mejor manera para alcanzar un buen nivel de vida </c:v>
                </c:pt>
                <c:pt idx="2">
                  <c:v>Los hombres jóvenes tienden más a comenzar un negocio que las mujeres jóvenes</c:v>
                </c:pt>
                <c:pt idx="3">
                  <c:v>Las mujeres jóvenes están en desventaja en cuanto a iniciar un negocio debido a creencias religiosas y culturales</c:v>
                </c:pt>
                <c:pt idx="4">
                  <c:v>La responsabilidad primordial de una mujer joven es empezar y mantener una familia</c:v>
                </c:pt>
                <c:pt idx="5">
                  <c:v>Se cree que los hombres deben ganar más dinero que las mujeres</c:v>
                </c:pt>
              </c:strCache>
            </c:strRef>
          </c:cat>
          <c:val>
            <c:numRef>
              <c:f>Hoja1!$C$2:$C$7</c:f>
              <c:numCache>
                <c:formatCode>0%</c:formatCode>
                <c:ptCount val="6"/>
                <c:pt idx="0">
                  <c:v>0.12</c:v>
                </c:pt>
                <c:pt idx="1">
                  <c:v>0.12670000000000001</c:v>
                </c:pt>
                <c:pt idx="2">
                  <c:v>0.19670000000000001</c:v>
                </c:pt>
                <c:pt idx="3">
                  <c:v>0.21329999999999999</c:v>
                </c:pt>
                <c:pt idx="4">
                  <c:v>0.2233</c:v>
                </c:pt>
                <c:pt idx="5">
                  <c:v>0.16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Ni acuerdo ni en desacuerdo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Hoja1!$A$2:$A$7</c:f>
              <c:strCache>
                <c:ptCount val="6"/>
                <c:pt idx="0">
                  <c:v>El gobierno es  confiable para la prestación de servicios públicos </c:v>
                </c:pt>
                <c:pt idx="1">
                  <c:v>Trabajar para el gobierno es la mejor manera para alcanzar un buen nivel de vida </c:v>
                </c:pt>
                <c:pt idx="2">
                  <c:v>Los hombres jóvenes tienden más a comenzar un negocio que las mujeres jóvenes</c:v>
                </c:pt>
                <c:pt idx="3">
                  <c:v>Las mujeres jóvenes están en desventaja en cuanto a iniciar un negocio debido a creencias religiosas y culturales</c:v>
                </c:pt>
                <c:pt idx="4">
                  <c:v>La responsabilidad primordial de una mujer joven es empezar y mantener una familia</c:v>
                </c:pt>
                <c:pt idx="5">
                  <c:v>Se cree que los hombres deben ganar más dinero que las mujeres</c:v>
                </c:pt>
              </c:strCache>
            </c:strRef>
          </c:cat>
          <c:val>
            <c:numRef>
              <c:f>Hoja1!$D$2:$D$7</c:f>
              <c:numCache>
                <c:formatCode>0%</c:formatCode>
                <c:ptCount val="6"/>
                <c:pt idx="0">
                  <c:v>0.32</c:v>
                </c:pt>
                <c:pt idx="1">
                  <c:v>0.34</c:v>
                </c:pt>
                <c:pt idx="2">
                  <c:v>0.25669999999999998</c:v>
                </c:pt>
                <c:pt idx="3">
                  <c:v>0.1933</c:v>
                </c:pt>
                <c:pt idx="4">
                  <c:v>0.14000000000000001</c:v>
                </c:pt>
                <c:pt idx="5">
                  <c:v>0.12670000000000001</c:v>
                </c:pt>
              </c:numCache>
            </c:numRef>
          </c:val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Algo de acuerdo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Hoja1!$A$2:$A$7</c:f>
              <c:strCache>
                <c:ptCount val="6"/>
                <c:pt idx="0">
                  <c:v>El gobierno es  confiable para la prestación de servicios públicos </c:v>
                </c:pt>
                <c:pt idx="1">
                  <c:v>Trabajar para el gobierno es la mejor manera para alcanzar un buen nivel de vida </c:v>
                </c:pt>
                <c:pt idx="2">
                  <c:v>Los hombres jóvenes tienden más a comenzar un negocio que las mujeres jóvenes</c:v>
                </c:pt>
                <c:pt idx="3">
                  <c:v>Las mujeres jóvenes están en desventaja en cuanto a iniciar un negocio debido a creencias religiosas y culturales</c:v>
                </c:pt>
                <c:pt idx="4">
                  <c:v>La responsabilidad primordial de una mujer joven es empezar y mantener una familia</c:v>
                </c:pt>
                <c:pt idx="5">
                  <c:v>Se cree que los hombres deben ganar más dinero que las mujeres</c:v>
                </c:pt>
              </c:strCache>
            </c:strRef>
          </c:cat>
          <c:val>
            <c:numRef>
              <c:f>Hoja1!$E$2:$E$7</c:f>
              <c:numCache>
                <c:formatCode>0%</c:formatCode>
                <c:ptCount val="6"/>
                <c:pt idx="0">
                  <c:v>0.25</c:v>
                </c:pt>
                <c:pt idx="1">
                  <c:v>0.23330000000000001</c:v>
                </c:pt>
                <c:pt idx="2">
                  <c:v>0.1933</c:v>
                </c:pt>
                <c:pt idx="3">
                  <c:v>0.15670000000000001</c:v>
                </c:pt>
                <c:pt idx="4">
                  <c:v>0.1167</c:v>
                </c:pt>
                <c:pt idx="5">
                  <c:v>0.06</c:v>
                </c:pt>
              </c:numCache>
            </c:numRef>
          </c:val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Totalmente de acuerdo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Hoja1!$A$2:$A$7</c:f>
              <c:strCache>
                <c:ptCount val="6"/>
                <c:pt idx="0">
                  <c:v>El gobierno es  confiable para la prestación de servicios públicos </c:v>
                </c:pt>
                <c:pt idx="1">
                  <c:v>Trabajar para el gobierno es la mejor manera para alcanzar un buen nivel de vida </c:v>
                </c:pt>
                <c:pt idx="2">
                  <c:v>Los hombres jóvenes tienden más a comenzar un negocio que las mujeres jóvenes</c:v>
                </c:pt>
                <c:pt idx="3">
                  <c:v>Las mujeres jóvenes están en desventaja en cuanto a iniciar un negocio debido a creencias religiosas y culturales</c:v>
                </c:pt>
                <c:pt idx="4">
                  <c:v>La responsabilidad primordial de una mujer joven es empezar y mantener una familia</c:v>
                </c:pt>
                <c:pt idx="5">
                  <c:v>Se cree que los hombres deben ganar más dinero que las mujeres</c:v>
                </c:pt>
              </c:strCache>
            </c:strRef>
          </c:cat>
          <c:val>
            <c:numRef>
              <c:f>Hoja1!$F$2:$F$7</c:f>
              <c:numCache>
                <c:formatCode>0%</c:formatCode>
                <c:ptCount val="6"/>
                <c:pt idx="0">
                  <c:v>0.18</c:v>
                </c:pt>
                <c:pt idx="1">
                  <c:v>0.14330000000000001</c:v>
                </c:pt>
                <c:pt idx="2">
                  <c:v>0.13</c:v>
                </c:pt>
                <c:pt idx="3">
                  <c:v>0.06</c:v>
                </c:pt>
                <c:pt idx="4">
                  <c:v>4.6699999999999998E-2</c:v>
                </c:pt>
                <c:pt idx="5">
                  <c:v>3.6700000000000003E-2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09034496"/>
        <c:axId val="109044480"/>
      </c:barChart>
      <c:catAx>
        <c:axId val="10903449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 algn="r">
              <a:defRPr sz="1200" b="0">
                <a:latin typeface="Hobo Std"/>
                <a:cs typeface="Hobo Std"/>
              </a:defRPr>
            </a:pPr>
            <a:endParaRPr lang="en-US"/>
          </a:p>
        </c:txPr>
        <c:crossAx val="109044480"/>
        <c:crosses val="autoZero"/>
        <c:auto val="1"/>
        <c:lblAlgn val="ctr"/>
        <c:lblOffset val="100"/>
        <c:noMultiLvlLbl val="0"/>
      </c:catAx>
      <c:valAx>
        <c:axId val="109044480"/>
        <c:scaling>
          <c:orientation val="minMax"/>
        </c:scaling>
        <c:delete val="1"/>
        <c:axPos val="t"/>
        <c:numFmt formatCode="0%" sourceLinked="1"/>
        <c:majorTickMark val="out"/>
        <c:minorTickMark val="none"/>
        <c:tickLblPos val="nextTo"/>
        <c:crossAx val="10903449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24374212959961E-2"/>
          <c:y val="0"/>
          <c:w val="0.98586522230672002"/>
          <c:h val="7.7748934814489704E-2"/>
        </c:manualLayout>
      </c:layout>
      <c:overlay val="0"/>
      <c:txPr>
        <a:bodyPr/>
        <a:lstStyle/>
        <a:p>
          <a:pPr>
            <a:defRPr sz="1100">
              <a:latin typeface="Hobo Std"/>
              <a:cs typeface="Hobo Std"/>
            </a:defRPr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76921444139499E-2"/>
          <c:y val="3.1051044703797E-2"/>
          <c:w val="0.92142250398103898"/>
          <c:h val="0.682673563120221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ROL DE EMPRESA PRIVADA</c:v>
                </c:pt>
              </c:strCache>
            </c:strRef>
          </c:tx>
          <c:spPr>
            <a:solidFill>
              <a:srgbClr val="9BBB59">
                <a:lumMod val="50000"/>
              </a:srgb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4"/>
            <c:invertIfNegative val="0"/>
            <c:bubble3D val="0"/>
          </c:dPt>
          <c:dLbls>
            <c:txPr>
              <a:bodyPr/>
              <a:lstStyle/>
              <a:p>
                <a:pPr>
                  <a:defRPr sz="1800" b="1">
                    <a:solidFill>
                      <a:schemeClr val="accent3">
                        <a:lumMod val="50000"/>
                      </a:schemeClr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Hoja1!$B$1:$H$1</c:f>
              <c:strCache>
                <c:ptCount val="7"/>
                <c:pt idx="0">
                  <c:v>Generar bienes y servicios ecoeficientes e innovadores</c:v>
                </c:pt>
                <c:pt idx="1">
                  <c:v> Contribuir a la conservación de los ecosistemas.</c:v>
                </c:pt>
                <c:pt idx="2">
                  <c:v>Desarrollar procesos de inclusión socioeconómica.</c:v>
                </c:pt>
                <c:pt idx="3">
                  <c:v>Procesos productivos de ciclo cerrado (cero residuos)</c:v>
                </c:pt>
                <c:pt idx="4">
                  <c:v>Incentivar el cambio en los estilos de vida (consumo responsable)</c:v>
                </c:pt>
                <c:pt idx="5">
                  <c:v>Desarrollar  tecnologías más eficientes.</c:v>
                </c:pt>
                <c:pt idx="6">
                  <c:v>Desarrollo de modelos de eficiencia energética.</c:v>
                </c:pt>
              </c:strCache>
            </c:strRef>
          </c:cat>
          <c:val>
            <c:numRef>
              <c:f>Hoja1!$B$2:$H$2</c:f>
              <c:numCache>
                <c:formatCode>General</c:formatCode>
                <c:ptCount val="7"/>
                <c:pt idx="0">
                  <c:v>34</c:v>
                </c:pt>
                <c:pt idx="1">
                  <c:v>18</c:v>
                </c:pt>
                <c:pt idx="2">
                  <c:v>16</c:v>
                </c:pt>
                <c:pt idx="3">
                  <c:v>10</c:v>
                </c:pt>
                <c:pt idx="4">
                  <c:v>10</c:v>
                </c:pt>
                <c:pt idx="5">
                  <c:v>7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244416"/>
        <c:axId val="109245952"/>
      </c:barChart>
      <c:catAx>
        <c:axId val="1092444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Hobo Std"/>
                <a:cs typeface="Hobo Std"/>
              </a:defRPr>
            </a:pPr>
            <a:endParaRPr lang="en-US"/>
          </a:p>
        </c:txPr>
        <c:crossAx val="109245952"/>
        <c:crosses val="autoZero"/>
        <c:auto val="1"/>
        <c:lblAlgn val="ctr"/>
        <c:lblOffset val="100"/>
        <c:noMultiLvlLbl val="0"/>
      </c:catAx>
      <c:valAx>
        <c:axId val="109245952"/>
        <c:scaling>
          <c:orientation val="minMax"/>
          <c:max val="6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09244416"/>
        <c:crosses val="autoZero"/>
        <c:crossBetween val="between"/>
        <c:majorUnit val="25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0.31096149659974498"/>
          <c:y val="9.6071583688068105E-2"/>
          <c:w val="0.36036838273615501"/>
          <c:h val="6.50155117816998E-2"/>
        </c:manualLayout>
      </c:layout>
      <c:overlay val="0"/>
      <c:txPr>
        <a:bodyPr/>
        <a:lstStyle/>
        <a:p>
          <a:pPr>
            <a:defRPr>
              <a:latin typeface="Hobo Std"/>
              <a:cs typeface="Hobo Std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.22064797638874301"/>
          <c:w val="0.92142250398103898"/>
          <c:h val="0.682673563120221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ROL DE EMPRESA PUBLICA</c:v>
                </c:pt>
              </c:strCache>
            </c:strRef>
          </c:tx>
          <c:spPr>
            <a:solidFill>
              <a:srgbClr val="4F6228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4"/>
            <c:invertIfNegative val="0"/>
            <c:bubble3D val="0"/>
          </c:dPt>
          <c:dLbls>
            <c:txPr>
              <a:bodyPr/>
              <a:lstStyle/>
              <a:p>
                <a:pPr>
                  <a:defRPr sz="1800" b="1">
                    <a:solidFill>
                      <a:schemeClr val="accent3">
                        <a:lumMod val="50000"/>
                      </a:schemeClr>
                    </a:solidFill>
                    <a:latin typeface="Hobo Std"/>
                    <a:cs typeface="Hobo Std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Hoja1!$B$1:$F$1</c:f>
              <c:strCache>
                <c:ptCount val="5"/>
                <c:pt idx="0">
                  <c:v> Inversión pública para la conservación de los ecosistemas</c:v>
                </c:pt>
                <c:pt idx="1">
                  <c:v>Establecer incentivos para el desarrollo sostenibles</c:v>
                </c:pt>
                <c:pt idx="2">
                  <c:v>Establecer políticas de desarrollo urbano sostenible (movilidad, acceso al agua, cambio climático, desechos sólidos, sanidad)</c:v>
                </c:pt>
                <c:pt idx="3">
                  <c:v>Establecer políticas de compras públicas sostenibles</c:v>
                </c:pt>
                <c:pt idx="4">
                  <c:v>Otros</c:v>
                </c:pt>
              </c:strCache>
            </c:strRef>
          </c:cat>
          <c:val>
            <c:numRef>
              <c:f>Hoja1!$B$2:$F$2</c:f>
              <c:numCache>
                <c:formatCode>General</c:formatCode>
                <c:ptCount val="5"/>
                <c:pt idx="0">
                  <c:v>31</c:v>
                </c:pt>
                <c:pt idx="1">
                  <c:v>29</c:v>
                </c:pt>
                <c:pt idx="2">
                  <c:v>22</c:v>
                </c:pt>
                <c:pt idx="3">
                  <c:v>15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143936"/>
        <c:axId val="109145472"/>
      </c:barChart>
      <c:catAx>
        <c:axId val="1091439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Hobo Std"/>
                <a:cs typeface="Hobo Std"/>
              </a:defRPr>
            </a:pPr>
            <a:endParaRPr lang="en-US"/>
          </a:p>
        </c:txPr>
        <c:crossAx val="109145472"/>
        <c:crosses val="autoZero"/>
        <c:auto val="1"/>
        <c:lblAlgn val="ctr"/>
        <c:lblOffset val="100"/>
        <c:noMultiLvlLbl val="0"/>
      </c:catAx>
      <c:valAx>
        <c:axId val="109145472"/>
        <c:scaling>
          <c:orientation val="minMax"/>
          <c:max val="6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09143936"/>
        <c:crosses val="autoZero"/>
        <c:crossBetween val="between"/>
        <c:majorUnit val="25"/>
      </c:valAx>
    </c:plotArea>
    <c:legend>
      <c:legendPos val="t"/>
      <c:layout>
        <c:manualLayout>
          <c:xMode val="edge"/>
          <c:yMode val="edge"/>
          <c:x val="0.30090123319631101"/>
          <c:y val="3.8751583590856703E-2"/>
          <c:w val="0.39048021312898401"/>
          <c:h val="0.31634182440082198"/>
        </c:manualLayout>
      </c:layout>
      <c:overlay val="0"/>
      <c:txPr>
        <a:bodyPr/>
        <a:lstStyle/>
        <a:p>
          <a:pPr>
            <a:defRPr>
              <a:solidFill>
                <a:schemeClr val="tx1">
                  <a:lumMod val="50000"/>
                  <a:lumOff val="50000"/>
                </a:schemeClr>
              </a:solidFill>
              <a:latin typeface="Hobo Std"/>
              <a:cs typeface="Hobo Std"/>
            </a:defRPr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600"/>
      </a:pPr>
      <a:endParaRPr lang="en-US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0.89418</cdr:x>
      <cdr:y>2.02068E-7</cdr:y>
    </cdr:from>
    <cdr:to>
      <cdr:x>1</cdr:x>
      <cdr:y>0.18477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7726574" y="1"/>
          <a:ext cx="914386" cy="9143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s-EC" sz="3200" b="1" dirty="0"/>
            <a:t>%</a:t>
          </a:r>
          <a:endParaRPr lang="es-EC" sz="3200" b="1" dirty="0" smtClean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2743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0647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8927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584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9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30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44531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63856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24487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1717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720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01142-6023-9046-81A8-F733A79C4653}" type="datetimeFigureOut">
              <a:rPr lang="es-ES" smtClean="0"/>
              <a:t>31/03/2016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E625E-100A-0D42-A8CE-9C16CF6E98EC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57975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40.png"/><Relationship Id="rId4" Type="http://schemas.microsoft.com/office/2007/relationships/hdphoto" Target="../media/hdphoto6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0.emf"/><Relationship Id="rId7" Type="http://schemas.openxmlformats.org/officeDocument/2006/relationships/image" Target="../media/image1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8.emf"/><Relationship Id="rId9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sp>
        <p:nvSpPr>
          <p:cNvPr id="71" name="Rectángulo 70"/>
          <p:cNvSpPr/>
          <p:nvPr/>
        </p:nvSpPr>
        <p:spPr>
          <a:xfrm>
            <a:off x="2847620" y="3033889"/>
            <a:ext cx="3524820" cy="143933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FFFFFF"/>
                </a:solidFill>
                <a:latin typeface="Hobo Std"/>
                <a:cs typeface="Hobo Std"/>
              </a:rPr>
              <a:t>MILLENNIALS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FFFFFF"/>
                </a:solidFill>
                <a:latin typeface="Hobo Std"/>
                <a:cs typeface="Hobo Std"/>
              </a:rPr>
              <a:t>EN ECUADOR</a:t>
            </a:r>
          </a:p>
        </p:txBody>
      </p:sp>
      <p:pic>
        <p:nvPicPr>
          <p:cNvPr id="9" name="Imagen 8" descr="Ipsos_logo.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10" y="-14111"/>
            <a:ext cx="1092283" cy="1006749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443934" y="6234968"/>
            <a:ext cx="1862666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 defTabSz="800100"/>
            <a:r>
              <a:rPr lang="es-EC" sz="1200" dirty="0" smtClean="0">
                <a:solidFill>
                  <a:srgbClr val="10253F"/>
                </a:solidFill>
                <a:latin typeface="Century Gothic" pitchFamily="34" charset="0"/>
              </a:rPr>
              <a:t>Desarrollada para:</a:t>
            </a:r>
            <a:endParaRPr lang="es-EC" sz="1200" dirty="0">
              <a:solidFill>
                <a:srgbClr val="10253F"/>
              </a:solidFill>
              <a:latin typeface="Century Gothic" pitchFamily="34" charset="0"/>
            </a:endParaRPr>
          </a:p>
        </p:txBody>
      </p:sp>
      <p:pic>
        <p:nvPicPr>
          <p:cNvPr id="7" name="Imagen 6" descr="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227" y="5909482"/>
            <a:ext cx="3641916" cy="86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2"/>
          <a:srcRect r="32187"/>
          <a:stretch/>
        </p:blipFill>
        <p:spPr>
          <a:xfrm rot="5400000">
            <a:off x="-676148" y="3707178"/>
            <a:ext cx="4027497" cy="2274149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2"/>
          <a:srcRect r="32188"/>
          <a:stretch/>
        </p:blipFill>
        <p:spPr>
          <a:xfrm rot="5400000">
            <a:off x="1475758" y="3707179"/>
            <a:ext cx="4027498" cy="2274149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2"/>
          <a:srcRect r="32188"/>
          <a:stretch/>
        </p:blipFill>
        <p:spPr>
          <a:xfrm rot="5400000">
            <a:off x="3611062" y="3707179"/>
            <a:ext cx="4027497" cy="2274149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2"/>
          <a:srcRect r="32188"/>
          <a:stretch/>
        </p:blipFill>
        <p:spPr>
          <a:xfrm rot="5400000">
            <a:off x="5770817" y="3707180"/>
            <a:ext cx="4027500" cy="2274149"/>
          </a:xfrm>
          <a:prstGeom prst="rect">
            <a:avLst/>
          </a:prstGeom>
        </p:spPr>
      </p:pic>
      <p:sp>
        <p:nvSpPr>
          <p:cNvPr id="20" name="Rectángulo 19"/>
          <p:cNvSpPr/>
          <p:nvPr/>
        </p:nvSpPr>
        <p:spPr>
          <a:xfrm>
            <a:off x="2687052" y="5583015"/>
            <a:ext cx="1927265" cy="5666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s-ES" sz="3000" dirty="0" smtClean="0"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3">
                    <a:lumMod val="50000"/>
                    <a:alpha val="19000"/>
                  </a:schemeClr>
                </a:glow>
              </a:effectLst>
              <a:latin typeface="Hobo Std"/>
              <a:cs typeface="Hobo Std"/>
            </a:endParaRPr>
          </a:p>
          <a:p>
            <a:pPr algn="ctr"/>
            <a:r>
              <a:rPr lang="es-ES" sz="3000" dirty="0" smtClean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3">
                      <a:lumMod val="50000"/>
                      <a:alpha val="19000"/>
                    </a:schemeClr>
                  </a:glow>
                </a:effectLst>
                <a:latin typeface="Hobo Std"/>
                <a:cs typeface="Hobo Std"/>
              </a:rPr>
              <a:t>PAÍS</a:t>
            </a:r>
            <a:endParaRPr lang="es-ES" sz="3000" dirty="0"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3">
                    <a:lumMod val="50000"/>
                    <a:alpha val="19000"/>
                  </a:schemeClr>
                </a:glow>
              </a:effectLst>
              <a:latin typeface="Hobo Std"/>
              <a:cs typeface="Hobo Std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4733639" y="5583015"/>
            <a:ext cx="2047997" cy="5666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C" sz="30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3">
                      <a:lumMod val="50000"/>
                      <a:alpha val="19000"/>
                    </a:schemeClr>
                  </a:glow>
                </a:effectLst>
                <a:latin typeface="Hobo Std"/>
                <a:cs typeface="Hobo Std"/>
              </a:rPr>
              <a:t>EMPRESA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521368" y="5583015"/>
            <a:ext cx="1941043" cy="5666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defRPr/>
            </a:pPr>
            <a:r>
              <a:rPr lang="es-ES" sz="3000" dirty="0" smtClean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3">
                      <a:lumMod val="50000"/>
                      <a:alpha val="19000"/>
                    </a:schemeClr>
                  </a:glow>
                </a:effectLst>
                <a:latin typeface="Hobo Std"/>
                <a:cs typeface="Hobo Std"/>
              </a:rPr>
              <a:t>FUTURO</a:t>
            </a:r>
            <a:endParaRPr lang="es-ES" sz="3000" dirty="0"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3">
                    <a:lumMod val="50000"/>
                    <a:alpha val="19000"/>
                  </a:schemeClr>
                </a:glow>
              </a:effectLst>
              <a:latin typeface="Hobo Std"/>
              <a:cs typeface="Hobo Std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6901483" y="5583015"/>
            <a:ext cx="2047997" cy="5666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C" sz="3000" dirty="0" smtClean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3">
                      <a:lumMod val="50000"/>
                      <a:alpha val="19000"/>
                    </a:schemeClr>
                  </a:glow>
                </a:effectLst>
                <a:latin typeface="Hobo Std"/>
                <a:cs typeface="Hobo Std"/>
              </a:rPr>
              <a:t>LABORAL</a:t>
            </a:r>
            <a:endParaRPr lang="es-EC" sz="3000" dirty="0"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3">
                    <a:lumMod val="50000"/>
                    <a:alpha val="19000"/>
                  </a:schemeClr>
                </a:glow>
              </a:effectLst>
              <a:latin typeface="Hobo Std"/>
              <a:cs typeface="Hobo Std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2565217" y="2870607"/>
            <a:ext cx="2047997" cy="389381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r>
              <a:rPr lang="es-ES" sz="1200" kern="0" dirty="0" smtClean="0">
                <a:solidFill>
                  <a:srgbClr val="FFFFFF"/>
                </a:solidFill>
                <a:latin typeface="Hobo Std"/>
                <a:cs typeface="Hobo Std"/>
              </a:rPr>
              <a:t>Más </a:t>
            </a:r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justicia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Movilidad 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Oportunidad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Tecnología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Desarrollo </a:t>
            </a:r>
          </a:p>
          <a:p>
            <a:pPr algn="ctr" defTabSz="914400"/>
            <a:r>
              <a:rPr lang="es-ES" sz="1200" kern="0" dirty="0">
                <a:solidFill>
                  <a:srgbClr val="FF0000"/>
                </a:solidFill>
                <a:latin typeface="Hobo Std"/>
                <a:cs typeface="Hobo Std"/>
              </a:rPr>
              <a:t>Potencia mundial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Menos tráfico 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4692431" y="2870607"/>
            <a:ext cx="2047997" cy="389381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914400"/>
            <a:endParaRPr lang="es-EC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C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C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C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Necesaria</a:t>
            </a:r>
          </a:p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Innovadora</a:t>
            </a:r>
          </a:p>
          <a:p>
            <a:pPr algn="ctr" defTabSz="914400"/>
            <a:r>
              <a:rPr lang="es-EC" sz="1200" kern="0" dirty="0">
                <a:solidFill>
                  <a:srgbClr val="FF0000"/>
                </a:solidFill>
                <a:latin typeface="Hobo Std"/>
                <a:cs typeface="Hobo Std"/>
              </a:rPr>
              <a:t>Propia</a:t>
            </a:r>
          </a:p>
          <a:p>
            <a:pPr algn="ctr" defTabSz="914400"/>
            <a:r>
              <a:rPr lang="es-EC" sz="1200" kern="0" dirty="0">
                <a:solidFill>
                  <a:srgbClr val="FF0000"/>
                </a:solidFill>
                <a:latin typeface="Hobo Std"/>
                <a:cs typeface="Hobo Std"/>
              </a:rPr>
              <a:t>Emprendimiento</a:t>
            </a:r>
          </a:p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Crecimiento</a:t>
            </a:r>
          </a:p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Diferenciada</a:t>
            </a:r>
          </a:p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Utilidades</a:t>
            </a:r>
          </a:p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Trabajo justo</a:t>
            </a:r>
          </a:p>
          <a:p>
            <a:pPr algn="ctr" defTabSz="914400"/>
            <a:r>
              <a:rPr lang="es-EC" sz="1200" kern="0" dirty="0">
                <a:solidFill>
                  <a:srgbClr val="FF0000"/>
                </a:solidFill>
                <a:latin typeface="Hobo Std"/>
                <a:cs typeface="Hobo Std"/>
              </a:rPr>
              <a:t>Buenos Horarios  </a:t>
            </a:r>
          </a:p>
          <a:p>
            <a:pPr algn="ctr" defTabSz="914400"/>
            <a:r>
              <a:rPr lang="es-EC" sz="1200" kern="0" dirty="0">
                <a:solidFill>
                  <a:srgbClr val="FF0000"/>
                </a:solidFill>
                <a:latin typeface="Hobo Std"/>
                <a:cs typeface="Hobo Std"/>
              </a:rPr>
              <a:t>Trato justo</a:t>
            </a:r>
          </a:p>
        </p:txBody>
      </p:sp>
      <p:sp>
        <p:nvSpPr>
          <p:cNvPr id="32" name="Rectángulo 31"/>
          <p:cNvSpPr/>
          <p:nvPr/>
        </p:nvSpPr>
        <p:spPr>
          <a:xfrm>
            <a:off x="413310" y="2870607"/>
            <a:ext cx="2047997" cy="389381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Menos violencia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Mejor economía 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Más trabajo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Estudios de calidad </a:t>
            </a:r>
          </a:p>
          <a:p>
            <a:pPr algn="ctr" defTabSz="914400"/>
            <a:r>
              <a:rPr lang="es-ES" sz="1200" kern="0" dirty="0">
                <a:solidFill>
                  <a:srgbClr val="FF0000"/>
                </a:solidFill>
                <a:latin typeface="Hobo Std"/>
                <a:cs typeface="Hobo Std"/>
              </a:rPr>
              <a:t>Viajar por placer</a:t>
            </a:r>
          </a:p>
        </p:txBody>
      </p:sp>
      <p:sp>
        <p:nvSpPr>
          <p:cNvPr id="33" name="Rectángulo 32"/>
          <p:cNvSpPr/>
          <p:nvPr/>
        </p:nvSpPr>
        <p:spPr>
          <a:xfrm>
            <a:off x="6860275" y="2870607"/>
            <a:ext cx="2047997" cy="389381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endParaRPr lang="es-ES" sz="1200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Oportunidades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Educación  experiencial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Trabajos orientados al bienestar general</a:t>
            </a:r>
          </a:p>
          <a:p>
            <a:pPr algn="ctr" defTabSz="914400"/>
            <a:r>
              <a:rPr lang="es-ES" sz="1200" kern="0" dirty="0">
                <a:solidFill>
                  <a:srgbClr val="FFFFFF"/>
                </a:solidFill>
                <a:latin typeface="Hobo Std"/>
                <a:cs typeface="Hobo Std"/>
              </a:rPr>
              <a:t>Crecimiento real</a:t>
            </a:r>
          </a:p>
          <a:p>
            <a:pPr algn="ctr" defTabSz="914400"/>
            <a:r>
              <a:rPr lang="es-ES" sz="1200" kern="0" dirty="0">
                <a:solidFill>
                  <a:srgbClr val="FF0000"/>
                </a:solidFill>
                <a:latin typeface="Hobo Std"/>
                <a:cs typeface="Hobo Std"/>
              </a:rPr>
              <a:t>Formación emprendedora</a:t>
            </a:r>
          </a:p>
          <a:p>
            <a:pPr algn="ctr" defTabSz="914400"/>
            <a:r>
              <a:rPr lang="es-ES" sz="1200" kern="0" dirty="0">
                <a:solidFill>
                  <a:srgbClr val="FF0000"/>
                </a:solidFill>
                <a:latin typeface="Hobo Std"/>
                <a:cs typeface="Hobo Std"/>
              </a:rPr>
              <a:t>Mejores sueldos</a:t>
            </a:r>
          </a:p>
          <a:p>
            <a:pPr algn="ctr" defTabSz="914400"/>
            <a:endParaRPr lang="es-EC" sz="1200" kern="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689429" y="2592632"/>
            <a:ext cx="7996966" cy="6208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80000"/>
              </a:lnSpc>
              <a:defRPr/>
            </a:pPr>
            <a:r>
              <a:rPr lang="es-ES" sz="2800" dirty="0" smtClean="0">
                <a:solidFill>
                  <a:srgbClr val="000000">
                    <a:alpha val="39000"/>
                  </a:srgbClr>
                </a:solidFill>
                <a:latin typeface="Hobo Std"/>
                <a:cs typeface="Hobo Std"/>
              </a:rPr>
              <a:t>EXPECTATIVAS HACIA EL FUTURO</a:t>
            </a:r>
            <a:endParaRPr lang="es-ES" sz="2800" dirty="0">
              <a:solidFill>
                <a:srgbClr val="000000">
                  <a:alpha val="39000"/>
                </a:srgbClr>
              </a:solidFill>
              <a:latin typeface="Hobo Std"/>
              <a:cs typeface="Hobo Std"/>
            </a:endParaRPr>
          </a:p>
        </p:txBody>
      </p:sp>
      <p:pic>
        <p:nvPicPr>
          <p:cNvPr id="3" name="Imagen 2" descr="shutterstock_362908439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95" b="75412" l="7400" r="98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2" t="8988" b="23251"/>
          <a:stretch/>
        </p:blipFill>
        <p:spPr>
          <a:xfrm rot="21238769">
            <a:off x="1286598" y="104870"/>
            <a:ext cx="7239106" cy="344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5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928719"/>
            <a:ext cx="577995" cy="542476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2815495" y="3191820"/>
            <a:ext cx="3690671" cy="4164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600" dirty="0" smtClean="0">
                <a:solidFill>
                  <a:schemeClr val="bg1"/>
                </a:solidFill>
                <a:latin typeface="Hobo Std"/>
                <a:cs typeface="Hobo Std"/>
              </a:rPr>
              <a:t>EMPRESAS</a:t>
            </a:r>
            <a:endParaRPr lang="es-CO" sz="36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764695" y="3490287"/>
            <a:ext cx="3690671" cy="357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1400" dirty="0" err="1">
                <a:solidFill>
                  <a:srgbClr val="FFFFFF"/>
                </a:solidFill>
                <a:latin typeface="Hobo Std"/>
                <a:cs typeface="Hobo Std"/>
              </a:rPr>
              <a:t>P</a:t>
            </a:r>
            <a:r>
              <a:rPr lang="en-US" sz="1400" dirty="0" err="1" smtClean="0">
                <a:solidFill>
                  <a:srgbClr val="FFFFFF"/>
                </a:solidFill>
                <a:latin typeface="Hobo Std"/>
                <a:cs typeface="Hobo Std"/>
              </a:rPr>
              <a:t>ercepciones</a:t>
            </a:r>
            <a:r>
              <a:rPr lang="en-US" sz="1400" dirty="0" smtClean="0">
                <a:solidFill>
                  <a:srgbClr val="FFFFFF"/>
                </a:solidFill>
                <a:latin typeface="Hobo Std"/>
                <a:cs typeface="Hobo Std"/>
              </a:rPr>
              <a:t> de los millennials</a:t>
            </a:r>
            <a:endParaRPr lang="es-CO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320343" y="4017562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>
                <a:solidFill>
                  <a:srgbClr val="000000"/>
                </a:solidFill>
                <a:latin typeface="Hobo Std"/>
                <a:cs typeface="Hobo Std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3931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olor_amethyst_2015_png_de_pantone_de_la_caida_de_azulejo_cuadrado_pequeno-r9862b9af9f5e4add9546d874b5d67161_agtk1_8byvr_5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77" y="903488"/>
            <a:ext cx="2060698" cy="2060698"/>
          </a:xfrm>
          <a:prstGeom prst="rect">
            <a:avLst/>
          </a:prstGeom>
        </p:spPr>
      </p:pic>
      <p:pic>
        <p:nvPicPr>
          <p:cNvPr id="25" name="Imagen 24" descr="color_amethyst_2015_png_de_pantone_de_la_caida_de_azulejo_cuadrado_pequeno-r9862b9af9f5e4add9546d874b5d67161_agtk1_8byvr_5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84" y="903488"/>
            <a:ext cx="2060698" cy="2060698"/>
          </a:xfrm>
          <a:prstGeom prst="rect">
            <a:avLst/>
          </a:prstGeom>
        </p:spPr>
      </p:pic>
      <p:pic>
        <p:nvPicPr>
          <p:cNvPr id="26" name="Imagen 25" descr="color_amethyst_2015_png_de_pantone_de_la_caida_de_azulejo_cuadrado_pequeno-r9862b9af9f5e4add9546d874b5d67161_agtk1_8byvr_5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834" y="903488"/>
            <a:ext cx="2060698" cy="2060698"/>
          </a:xfrm>
          <a:prstGeom prst="rect">
            <a:avLst/>
          </a:prstGeom>
        </p:spPr>
      </p:pic>
      <p:pic>
        <p:nvPicPr>
          <p:cNvPr id="27" name="Imagen 26" descr="color_amethyst_2015_png_de_pantone_de_la_caida_de_azulejo_cuadrado_pequeno-r9862b9af9f5e4add9546d874b5d67161_agtk1_8byvr_5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942" y="903488"/>
            <a:ext cx="2060698" cy="2060698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2578585" y="2964186"/>
            <a:ext cx="2047997" cy="3893814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Empresas </a:t>
            </a: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locales con menor desarrollo, innovación y oferta de trabajo.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Sistemas administrativos que benefician a pocos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Empresas  no conectadas a sistemas de comunicación eficientes.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4732535" y="2964186"/>
            <a:ext cx="2047997" cy="3893814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Multinacionales  </a:t>
            </a: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pioneras en comunicarse de forma atractiva, entretenida  con un alto nivel de respuesta.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Empresas locales evolucionado en formas de  comunicarse.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426678" y="2964186"/>
            <a:ext cx="2047997" cy="3893814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Evolución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Producto, servicios,  promociones, formas de comunicación.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s-EC" sz="1200" dirty="0">
                <a:solidFill>
                  <a:srgbClr val="FFFF00"/>
                </a:solidFill>
                <a:latin typeface="Hobo Std"/>
                <a:cs typeface="Hobo Std"/>
              </a:rPr>
              <a:t>Interesadas en la satisfacción del consumidor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Crecimiento físico, que demanda personal.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s-EC" sz="1200" dirty="0">
                <a:solidFill>
                  <a:srgbClr val="FFFFFF"/>
                </a:solidFill>
                <a:latin typeface="Hobo Std"/>
                <a:cs typeface="Hobo Std"/>
              </a:rPr>
              <a:t>Oportunidades laborales 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6873643" y="2964186"/>
            <a:ext cx="2047997" cy="3893814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C" sz="1200" dirty="0" smtClean="0">
              <a:solidFill>
                <a:srgbClr val="FFFF00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 smtClean="0">
                <a:solidFill>
                  <a:srgbClr val="FFFF00"/>
                </a:solidFill>
                <a:latin typeface="Hobo Std"/>
                <a:cs typeface="Hobo Std"/>
              </a:rPr>
              <a:t>Calidad </a:t>
            </a:r>
            <a:r>
              <a:rPr lang="es-EC" sz="1200" dirty="0">
                <a:solidFill>
                  <a:srgbClr val="FFFF00"/>
                </a:solidFill>
                <a:latin typeface="Hobo Std"/>
                <a:cs typeface="Hobo Std"/>
              </a:rPr>
              <a:t>en la atención al cliente.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FFFF00"/>
                </a:solidFill>
                <a:latin typeface="Hobo Std"/>
                <a:cs typeface="Hobo Std"/>
              </a:rPr>
              <a:t>Rapidez en solución de problemas.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FFFF00"/>
                </a:solidFill>
                <a:latin typeface="Hobo Std"/>
                <a:cs typeface="Hobo Std"/>
              </a:rPr>
              <a:t>Comunicación  </a:t>
            </a:r>
            <a:r>
              <a:rPr lang="es-MX" sz="1200" dirty="0">
                <a:solidFill>
                  <a:srgbClr val="FFFF00"/>
                </a:solidFill>
                <a:latin typeface="Hobo Std"/>
                <a:cs typeface="Hobo Std"/>
              </a:rPr>
              <a:t>Innovadora,</a:t>
            </a:r>
            <a:r>
              <a:rPr lang="es-ES" sz="1200" dirty="0">
                <a:solidFill>
                  <a:srgbClr val="FFFF00"/>
                </a:solidFill>
                <a:latin typeface="Hobo Std"/>
                <a:cs typeface="Hobo Std"/>
              </a:rPr>
              <a:t> </a:t>
            </a:r>
            <a:r>
              <a:rPr lang="es-MX" sz="1200" dirty="0">
                <a:solidFill>
                  <a:srgbClr val="FFFF00"/>
                </a:solidFill>
                <a:latin typeface="Hobo Std"/>
                <a:cs typeface="Hobo Std"/>
              </a:rPr>
              <a:t>clara</a:t>
            </a:r>
            <a:r>
              <a:rPr lang="es-ES" sz="1200" dirty="0">
                <a:solidFill>
                  <a:srgbClr val="FFFF00"/>
                </a:solidFill>
                <a:latin typeface="Hobo Std"/>
                <a:cs typeface="Hobo Std"/>
              </a:rPr>
              <a:t>, </a:t>
            </a:r>
            <a:r>
              <a:rPr lang="es-MX" sz="1200" dirty="0">
                <a:solidFill>
                  <a:srgbClr val="FFFF00"/>
                </a:solidFill>
                <a:latin typeface="Hobo Std"/>
                <a:cs typeface="Hobo Std"/>
              </a:rPr>
              <a:t>honesta.</a:t>
            </a:r>
            <a:endParaRPr lang="es-ES" sz="1200" dirty="0">
              <a:solidFill>
                <a:srgbClr val="FFFF00"/>
              </a:solidFill>
              <a:latin typeface="Hobo Std"/>
              <a:cs typeface="Hobo Std"/>
            </a:endParaRP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FFFF00"/>
                </a:solidFill>
                <a:latin typeface="Hobo Std"/>
                <a:cs typeface="Hobo Std"/>
              </a:rPr>
              <a:t>Comprometidas con temas sociales y del medio ambiente.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2578586" y="5321300"/>
            <a:ext cx="2047996" cy="1382845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00"/>
                </a:solidFill>
                <a:latin typeface="Hobo Std"/>
                <a:cs typeface="Hobo Std"/>
              </a:rPr>
              <a:t>Empresa local con lento crecimiento.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4732535" y="5321300"/>
            <a:ext cx="2047997" cy="1382845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00"/>
                </a:solidFill>
                <a:latin typeface="Hobo Std"/>
                <a:cs typeface="Hobo Std"/>
              </a:rPr>
              <a:t>Rápida, y EFICAZ</a:t>
            </a:r>
            <a:r>
              <a:rPr lang="es-EC" sz="1400" dirty="0">
                <a:solidFill>
                  <a:srgbClr val="FFFFFF"/>
                </a:solidFill>
                <a:latin typeface="Hobo Std"/>
                <a:cs typeface="Hobo Std"/>
              </a:rPr>
              <a:t>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FF"/>
                </a:solidFill>
                <a:latin typeface="Hobo Std"/>
                <a:cs typeface="Hobo Std"/>
              </a:rPr>
              <a:t>Se </a:t>
            </a: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relaciona </a:t>
            </a:r>
            <a:r>
              <a:rPr lang="es-EC" sz="1400" dirty="0">
                <a:solidFill>
                  <a:srgbClr val="FFFFFF"/>
                </a:solidFill>
                <a:latin typeface="Hobo Std"/>
                <a:cs typeface="Hobo Std"/>
              </a:rPr>
              <a:t>con temas de actual interés.</a:t>
            </a:r>
          </a:p>
        </p:txBody>
      </p:sp>
      <p:sp>
        <p:nvSpPr>
          <p:cNvPr id="22" name="Rectángulo 21"/>
          <p:cNvSpPr/>
          <p:nvPr/>
        </p:nvSpPr>
        <p:spPr>
          <a:xfrm>
            <a:off x="426678" y="5321300"/>
            <a:ext cx="2047997" cy="1382845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FF"/>
                </a:solidFill>
                <a:latin typeface="Hobo Std"/>
                <a:cs typeface="Hobo Std"/>
              </a:rPr>
              <a:t>Evolución en productos de consumo masivo.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00"/>
                </a:solidFill>
                <a:latin typeface="Hobo Std"/>
                <a:cs typeface="Hobo Std"/>
              </a:rPr>
              <a:t>Orgullo de consumir lo nuestro.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6873643" y="5321300"/>
            <a:ext cx="2047997" cy="1382845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00"/>
                </a:solidFill>
                <a:latin typeface="Hobo Std"/>
                <a:cs typeface="Hobo Std"/>
              </a:rPr>
              <a:t>Involucrados en varios temas.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00"/>
                </a:solidFill>
                <a:latin typeface="Hobo Std"/>
                <a:cs typeface="Hobo Std"/>
              </a:rPr>
              <a:t>No solo la venta de productos/</a:t>
            </a:r>
          </a:p>
          <a:p>
            <a:pPr indent="-171450" algn="ctr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C" sz="1400" dirty="0">
                <a:solidFill>
                  <a:srgbClr val="FFFF00"/>
                </a:solidFill>
                <a:latin typeface="Hobo Std"/>
                <a:cs typeface="Hobo Std"/>
              </a:rPr>
              <a:t>servicios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2578586" y="903488"/>
            <a:ext cx="2047996" cy="2195070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NEGA</a:t>
            </a:r>
          </a:p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TIVO</a:t>
            </a:r>
            <a:endParaRPr lang="es-EC" sz="4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4732535" y="903488"/>
            <a:ext cx="2047997" cy="2195070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COMU</a:t>
            </a:r>
          </a:p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NICA</a:t>
            </a:r>
          </a:p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CIÓN</a:t>
            </a:r>
            <a:endParaRPr lang="es-EC" sz="4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426678" y="903488"/>
            <a:ext cx="2047997" cy="2195070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POSI</a:t>
            </a:r>
          </a:p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TIVO</a:t>
            </a:r>
            <a:endParaRPr lang="es-EC" sz="4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6873643" y="903488"/>
            <a:ext cx="2047997" cy="2195070"/>
          </a:xfrm>
          <a:prstGeom prst="rect">
            <a:avLst/>
          </a:prstGeom>
          <a:solidFill>
            <a:srgbClr val="5581D4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EXPECTATI</a:t>
            </a:r>
          </a:p>
          <a:p>
            <a:pPr algn="ctr">
              <a:lnSpc>
                <a:spcPct val="90000"/>
              </a:lnSpc>
            </a:pPr>
            <a:r>
              <a:rPr lang="es-EC" sz="4000" dirty="0" smtClean="0">
                <a:solidFill>
                  <a:srgbClr val="FFFFFF"/>
                </a:solidFill>
                <a:latin typeface="Hobo Std"/>
                <a:cs typeface="Hobo Std"/>
              </a:rPr>
              <a:t>VAS</a:t>
            </a:r>
            <a:endParaRPr lang="es-EC" sz="4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182434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ángulo 38"/>
          <p:cNvSpPr/>
          <p:nvPr/>
        </p:nvSpPr>
        <p:spPr>
          <a:xfrm>
            <a:off x="0" y="1"/>
            <a:ext cx="9143999" cy="3541717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40" name="Imagen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4237"/>
            <a:ext cx="2879187" cy="2329724"/>
          </a:xfrm>
          <a:prstGeom prst="rect">
            <a:avLst/>
          </a:prstGeom>
        </p:spPr>
      </p:pic>
      <p:sp>
        <p:nvSpPr>
          <p:cNvPr id="25" name="71 CuadroTexto"/>
          <p:cNvSpPr txBox="1">
            <a:spLocks noChangeArrowheads="1"/>
          </p:cNvSpPr>
          <p:nvPr/>
        </p:nvSpPr>
        <p:spPr bwMode="auto">
          <a:xfrm>
            <a:off x="4357" y="1"/>
            <a:ext cx="9139642" cy="62145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ctr">
              <a:lnSpc>
                <a:spcPct val="90000"/>
              </a:lnSpc>
              <a:defRPr sz="4000">
                <a:solidFill>
                  <a:srgbClr val="FFFFFF"/>
                </a:solidFill>
                <a:latin typeface="Hobo Std"/>
                <a:cs typeface="Hobo Std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C" altLang="es-ES" sz="1400" dirty="0">
                <a:solidFill>
                  <a:schemeClr val="bg1"/>
                </a:solidFill>
              </a:rPr>
              <a:t> </a:t>
            </a:r>
            <a:r>
              <a:rPr lang="es-EC" altLang="es-ES" sz="1400" dirty="0" smtClean="0">
                <a:solidFill>
                  <a:schemeClr val="bg1"/>
                </a:solidFill>
              </a:rPr>
              <a:t>¿Según su opinión cuáles </a:t>
            </a:r>
            <a:r>
              <a:rPr lang="es-EC" altLang="es-ES" sz="1400" dirty="0">
                <a:solidFill>
                  <a:schemeClr val="bg1"/>
                </a:solidFill>
              </a:rPr>
              <a:t>son los medios de comunicación más utilizados por las </a:t>
            </a:r>
            <a:r>
              <a:rPr lang="es-EC" altLang="es-ES" sz="1400" dirty="0" smtClean="0">
                <a:solidFill>
                  <a:schemeClr val="bg1"/>
                </a:solidFill>
              </a:rPr>
              <a:t>empresas en general? </a:t>
            </a:r>
            <a:endParaRPr lang="es-EC" altLang="es-ES" sz="1400" dirty="0">
              <a:solidFill>
                <a:schemeClr val="bg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5816577" y="1947645"/>
            <a:ext cx="870439" cy="1594075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Redes Sociales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6732047" y="1849686"/>
            <a:ext cx="870439" cy="1692034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Prensa Escrita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4901974" y="2045605"/>
            <a:ext cx="870439" cy="1496115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TV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7642060" y="998119"/>
            <a:ext cx="870439" cy="2543602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Páginas Web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3071680" y="2820377"/>
            <a:ext cx="870439" cy="721341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Inserts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3981694" y="2820378"/>
            <a:ext cx="870439" cy="721341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Revistas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56382" y="4355650"/>
            <a:ext cx="340424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42" name="Rectángulo 41"/>
          <p:cNvSpPr/>
          <p:nvPr/>
        </p:nvSpPr>
        <p:spPr>
          <a:xfrm>
            <a:off x="1756382" y="4809134"/>
            <a:ext cx="707035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2%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1756382" y="5269471"/>
            <a:ext cx="2275778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16%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1756381" y="5722955"/>
            <a:ext cx="4672242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33%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45" name="Rectángulo 44"/>
          <p:cNvSpPr/>
          <p:nvPr/>
        </p:nvSpPr>
        <p:spPr>
          <a:xfrm>
            <a:off x="1756381" y="6173459"/>
            <a:ext cx="6756118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47%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233258" y="4360237"/>
            <a:ext cx="1427164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rgbClr val="7F7F7F"/>
                </a:solidFill>
                <a:latin typeface="Hobo Std"/>
                <a:cs typeface="Hobo Std"/>
              </a:rPr>
              <a:t>Redes Sociales</a:t>
            </a:r>
            <a:endParaRPr lang="es-ES_tradnl" sz="1200" dirty="0">
              <a:solidFill>
                <a:srgbClr val="7F7F7F"/>
              </a:solidFill>
              <a:latin typeface="Hobo Std"/>
              <a:cs typeface="Hobo Std"/>
            </a:endParaRPr>
          </a:p>
        </p:txBody>
      </p:sp>
      <p:sp>
        <p:nvSpPr>
          <p:cNvPr id="52" name="Rectángulo 51"/>
          <p:cNvSpPr/>
          <p:nvPr/>
        </p:nvSpPr>
        <p:spPr>
          <a:xfrm>
            <a:off x="233258" y="4813722"/>
            <a:ext cx="1427164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err="1" smtClean="0">
                <a:solidFill>
                  <a:srgbClr val="7F7F7F"/>
                </a:solidFill>
                <a:latin typeface="Hobo Std"/>
                <a:cs typeface="Hobo Std"/>
              </a:rPr>
              <a:t>Community</a:t>
            </a:r>
            <a:r>
              <a:rPr lang="es-ES_tradnl" sz="1200" dirty="0" smtClean="0">
                <a:solidFill>
                  <a:srgbClr val="7F7F7F"/>
                </a:solidFill>
                <a:latin typeface="Hobo Std"/>
                <a:cs typeface="Hobo Std"/>
              </a:rPr>
              <a:t> Manager</a:t>
            </a:r>
            <a:endParaRPr lang="es-ES_tradnl" sz="1200" dirty="0">
              <a:solidFill>
                <a:srgbClr val="7F7F7F"/>
              </a:solidFill>
              <a:latin typeface="Hobo Std"/>
              <a:cs typeface="Hobo Std"/>
            </a:endParaRPr>
          </a:p>
        </p:txBody>
      </p:sp>
      <p:sp>
        <p:nvSpPr>
          <p:cNvPr id="53" name="Rectángulo 52"/>
          <p:cNvSpPr/>
          <p:nvPr/>
        </p:nvSpPr>
        <p:spPr>
          <a:xfrm>
            <a:off x="233258" y="5274058"/>
            <a:ext cx="1427164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err="1" smtClean="0">
                <a:solidFill>
                  <a:srgbClr val="7F7F7F"/>
                </a:solidFill>
                <a:latin typeface="Hobo Std"/>
                <a:cs typeface="Hobo Std"/>
              </a:rPr>
              <a:t>Call</a:t>
            </a:r>
            <a:r>
              <a:rPr lang="es-ES_tradnl" sz="1200" dirty="0" smtClean="0">
                <a:solidFill>
                  <a:srgbClr val="7F7F7F"/>
                </a:solidFill>
                <a:latin typeface="Hobo Std"/>
                <a:cs typeface="Hobo Std"/>
              </a:rPr>
              <a:t> center efectivo</a:t>
            </a:r>
            <a:endParaRPr lang="es-ES_tradnl" sz="1200" dirty="0">
              <a:solidFill>
                <a:srgbClr val="7F7F7F"/>
              </a:solidFill>
              <a:latin typeface="Hobo Std"/>
              <a:cs typeface="Hobo Std"/>
            </a:endParaRPr>
          </a:p>
        </p:txBody>
      </p:sp>
      <p:sp>
        <p:nvSpPr>
          <p:cNvPr id="54" name="Rectángulo 53"/>
          <p:cNvSpPr/>
          <p:nvPr/>
        </p:nvSpPr>
        <p:spPr>
          <a:xfrm>
            <a:off x="233257" y="5727543"/>
            <a:ext cx="1427165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rgbClr val="7F7F7F"/>
                </a:solidFill>
                <a:latin typeface="Hobo Std"/>
                <a:cs typeface="Hobo Std"/>
              </a:rPr>
              <a:t>Publicidad</a:t>
            </a:r>
            <a:endParaRPr lang="es-ES_tradnl" sz="1200" dirty="0">
              <a:solidFill>
                <a:srgbClr val="7F7F7F"/>
              </a:solidFill>
              <a:latin typeface="Hobo Std"/>
              <a:cs typeface="Hobo Std"/>
            </a:endParaRPr>
          </a:p>
        </p:txBody>
      </p:sp>
      <p:sp>
        <p:nvSpPr>
          <p:cNvPr id="55" name="Rectángulo 54"/>
          <p:cNvSpPr/>
          <p:nvPr/>
        </p:nvSpPr>
        <p:spPr>
          <a:xfrm>
            <a:off x="233257" y="6178047"/>
            <a:ext cx="1427165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rgbClr val="7F7F7F"/>
                </a:solidFill>
                <a:latin typeface="Hobo Std"/>
                <a:cs typeface="Hobo Std"/>
              </a:rPr>
              <a:t>Sitio </a:t>
            </a:r>
            <a:r>
              <a:rPr lang="es-ES_tradnl" sz="1200" dirty="0">
                <a:solidFill>
                  <a:srgbClr val="7F7F7F"/>
                </a:solidFill>
                <a:latin typeface="Hobo Std"/>
                <a:cs typeface="Hobo Std"/>
              </a:rPr>
              <a:t>w</a:t>
            </a:r>
            <a:r>
              <a:rPr lang="es-ES_tradnl" sz="1200" dirty="0" smtClean="0">
                <a:solidFill>
                  <a:srgbClr val="7F7F7F"/>
                </a:solidFill>
                <a:latin typeface="Hobo Std"/>
                <a:cs typeface="Hobo Std"/>
              </a:rPr>
              <a:t>eb amigable</a:t>
            </a:r>
            <a:endParaRPr lang="es-ES_tradnl" sz="1200" dirty="0">
              <a:solidFill>
                <a:srgbClr val="7F7F7F"/>
              </a:solidFill>
              <a:latin typeface="Hobo Std"/>
              <a:cs typeface="Hobo Std"/>
            </a:endParaRPr>
          </a:p>
        </p:txBody>
      </p:sp>
      <p:cxnSp>
        <p:nvCxnSpPr>
          <p:cNvPr id="7" name="Conector recto 6"/>
          <p:cNvCxnSpPr/>
          <p:nvPr/>
        </p:nvCxnSpPr>
        <p:spPr>
          <a:xfrm flipH="1" flipV="1">
            <a:off x="4356" y="4759429"/>
            <a:ext cx="1752025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/>
          <p:nvPr/>
        </p:nvCxnSpPr>
        <p:spPr>
          <a:xfrm flipH="1" flipV="1">
            <a:off x="4356" y="5213753"/>
            <a:ext cx="1752025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flipH="1" flipV="1">
            <a:off x="4357" y="5674090"/>
            <a:ext cx="1752025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 flipH="1" flipV="1">
            <a:off x="4357" y="6127574"/>
            <a:ext cx="1752025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63"/>
          <p:cNvCxnSpPr/>
          <p:nvPr/>
        </p:nvCxnSpPr>
        <p:spPr>
          <a:xfrm flipH="1" flipV="1">
            <a:off x="0" y="6585646"/>
            <a:ext cx="1752025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71 CuadroTexto"/>
          <p:cNvSpPr txBox="1">
            <a:spLocks noChangeArrowheads="1"/>
          </p:cNvSpPr>
          <p:nvPr/>
        </p:nvSpPr>
        <p:spPr bwMode="auto">
          <a:xfrm>
            <a:off x="-122830" y="3541721"/>
            <a:ext cx="9266829" cy="6193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ctr">
              <a:lnSpc>
                <a:spcPct val="90000"/>
              </a:lnSpc>
              <a:defRPr sz="4000">
                <a:solidFill>
                  <a:srgbClr val="FFFFFF"/>
                </a:solidFill>
                <a:latin typeface="Hobo Std"/>
                <a:cs typeface="Hobo Std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C" altLang="es-ES" sz="1400" dirty="0">
                <a:solidFill>
                  <a:srgbClr val="7F7F7F"/>
                </a:solidFill>
              </a:rPr>
              <a:t> </a:t>
            </a:r>
            <a:r>
              <a:rPr lang="es-EC" altLang="es-ES" sz="1400" dirty="0" smtClean="0">
                <a:solidFill>
                  <a:srgbClr val="7F7F7F"/>
                </a:solidFill>
              </a:rPr>
              <a:t>¿Según su opinión cuáles </a:t>
            </a:r>
            <a:r>
              <a:rPr lang="es-EC" altLang="es-ES" sz="1400" dirty="0">
                <a:solidFill>
                  <a:srgbClr val="7F7F7F"/>
                </a:solidFill>
              </a:rPr>
              <a:t>son los medios de comunicación más </a:t>
            </a:r>
            <a:r>
              <a:rPr lang="es-EC" altLang="es-ES" sz="1400" dirty="0" smtClean="0">
                <a:solidFill>
                  <a:srgbClr val="7F7F7F"/>
                </a:solidFill>
              </a:rPr>
              <a:t>eficaces utilizados por </a:t>
            </a:r>
            <a:r>
              <a:rPr lang="es-EC" altLang="es-ES" sz="1400" dirty="0">
                <a:solidFill>
                  <a:srgbClr val="7F7F7F"/>
                </a:solidFill>
              </a:rPr>
              <a:t>las </a:t>
            </a:r>
            <a:r>
              <a:rPr lang="es-EC" altLang="es-ES" sz="1400" dirty="0" smtClean="0">
                <a:solidFill>
                  <a:srgbClr val="7F7F7F"/>
                </a:solidFill>
              </a:rPr>
              <a:t>empresas en general? </a:t>
            </a:r>
            <a:endParaRPr lang="es-EC" altLang="es-ES" sz="1400" dirty="0">
              <a:solidFill>
                <a:srgbClr val="7F7F7F"/>
              </a:solidFill>
            </a:endParaRPr>
          </a:p>
        </p:txBody>
      </p:sp>
      <p:sp>
        <p:nvSpPr>
          <p:cNvPr id="35" name="100 CuadroTexto"/>
          <p:cNvSpPr txBox="1"/>
          <p:nvPr/>
        </p:nvSpPr>
        <p:spPr>
          <a:xfrm>
            <a:off x="233258" y="1086935"/>
            <a:ext cx="2520280" cy="14123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ctr">
              <a:lnSpc>
                <a:spcPct val="90000"/>
              </a:lnSpc>
              <a:defRPr sz="1400">
                <a:solidFill>
                  <a:schemeClr val="bg1"/>
                </a:solidFill>
                <a:latin typeface="Hobo Std"/>
                <a:cs typeface="Hobo Std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C" dirty="0"/>
              <a:t>Los entrevistados mencionan</a:t>
            </a:r>
          </a:p>
          <a:p>
            <a:r>
              <a:rPr lang="es-EC" dirty="0"/>
              <a:t>Las </a:t>
            </a:r>
            <a:r>
              <a:rPr lang="es-EC" dirty="0" smtClean="0"/>
              <a:t>páginas </a:t>
            </a:r>
            <a:r>
              <a:rPr lang="es-EC" dirty="0"/>
              <a:t>web como el medio más utilizado por las empresas en general.</a:t>
            </a:r>
          </a:p>
        </p:txBody>
      </p:sp>
      <p:sp>
        <p:nvSpPr>
          <p:cNvPr id="37" name="1 CuadroTexto"/>
          <p:cNvSpPr txBox="1"/>
          <p:nvPr/>
        </p:nvSpPr>
        <p:spPr>
          <a:xfrm>
            <a:off x="4731252" y="4478422"/>
            <a:ext cx="4315908" cy="9914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ctr">
              <a:lnSpc>
                <a:spcPct val="90000"/>
              </a:lnSpc>
              <a:defRPr sz="1400">
                <a:solidFill>
                  <a:schemeClr val="bg1"/>
                </a:solidFill>
                <a:latin typeface="Hobo Std"/>
                <a:cs typeface="Hobo Std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EC" dirty="0" smtClean="0">
                <a:solidFill>
                  <a:srgbClr val="7F7F7F"/>
                </a:solidFill>
              </a:rPr>
              <a:t>“Consideran  </a:t>
            </a:r>
            <a:r>
              <a:rPr lang="es-EC" dirty="0">
                <a:solidFill>
                  <a:srgbClr val="7F7F7F"/>
                </a:solidFill>
              </a:rPr>
              <a:t>que la comunicación menos eficaz</a:t>
            </a:r>
          </a:p>
          <a:p>
            <a:r>
              <a:rPr lang="es-EC" dirty="0">
                <a:solidFill>
                  <a:srgbClr val="7F7F7F"/>
                </a:solidFill>
              </a:rPr>
              <a:t>son las redes sociales, perciben que las empresas no responden a sus inquietudes con la rapidez que ellos solicitan”  </a:t>
            </a:r>
          </a:p>
        </p:txBody>
      </p:sp>
      <p:sp>
        <p:nvSpPr>
          <p:cNvPr id="31" name="Rectángulo 30"/>
          <p:cNvSpPr/>
          <p:nvPr/>
        </p:nvSpPr>
        <p:spPr>
          <a:xfrm>
            <a:off x="5816577" y="1681593"/>
            <a:ext cx="870439" cy="288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33%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6732047" y="1586836"/>
            <a:ext cx="870439" cy="288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35%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4901974" y="1776351"/>
            <a:ext cx="870439" cy="288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31%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4" name="Rectángulo 33"/>
          <p:cNvSpPr/>
          <p:nvPr/>
        </p:nvSpPr>
        <p:spPr>
          <a:xfrm>
            <a:off x="7642060" y="728903"/>
            <a:ext cx="870439" cy="288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52%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3071680" y="2550041"/>
            <a:ext cx="870439" cy="288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15%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3981694" y="2550043"/>
            <a:ext cx="870439" cy="288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s-EC" sz="1300" dirty="0" smtClean="0">
                <a:solidFill>
                  <a:srgbClr val="FFFFFF"/>
                </a:solidFill>
                <a:latin typeface="Hobo Std"/>
                <a:cs typeface="Hobo Std"/>
              </a:rPr>
              <a:t>15%</a:t>
            </a: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33177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ángulo 102"/>
          <p:cNvSpPr/>
          <p:nvPr/>
        </p:nvSpPr>
        <p:spPr>
          <a:xfrm>
            <a:off x="4241800" y="1"/>
            <a:ext cx="4902199" cy="6857999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690300" y="1773316"/>
            <a:ext cx="2424500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64%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690301" y="2226800"/>
            <a:ext cx="2019747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53%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690299" y="2687137"/>
            <a:ext cx="895434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20%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690299" y="3140621"/>
            <a:ext cx="733533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16%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690300" y="3591125"/>
            <a:ext cx="607610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13%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24482" y="1777903"/>
            <a:ext cx="1373469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Llamativa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24482" y="2231388"/>
            <a:ext cx="1373469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Creativa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224482" y="2691724"/>
            <a:ext cx="1373469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Más visual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224481" y="3145209"/>
            <a:ext cx="1373470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En 3D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24481" y="3595713"/>
            <a:ext cx="1373470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Redes sociales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2" name="Conector recto 11"/>
          <p:cNvCxnSpPr/>
          <p:nvPr/>
        </p:nvCxnSpPr>
        <p:spPr>
          <a:xfrm flipH="1" flipV="1">
            <a:off x="4192" y="2177095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/>
          <p:cNvCxnSpPr/>
          <p:nvPr/>
        </p:nvCxnSpPr>
        <p:spPr>
          <a:xfrm flipH="1" flipV="1">
            <a:off x="4192" y="2631419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 flipH="1" flipV="1">
            <a:off x="4193" y="3091756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 flipH="1" flipV="1">
            <a:off x="4193" y="3545240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/>
          <p:cNvCxnSpPr/>
          <p:nvPr/>
        </p:nvCxnSpPr>
        <p:spPr>
          <a:xfrm flipH="1" flipV="1">
            <a:off x="0" y="4003312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ángulo 17"/>
          <p:cNvSpPr/>
          <p:nvPr/>
        </p:nvSpPr>
        <p:spPr>
          <a:xfrm>
            <a:off x="1690301" y="4048627"/>
            <a:ext cx="517664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12%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1690301" y="4502111"/>
            <a:ext cx="418724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11%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1690301" y="4962448"/>
            <a:ext cx="346768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>
                <a:solidFill>
                  <a:srgbClr val="FFFFFF"/>
                </a:solidFill>
                <a:latin typeface="Hobo Std"/>
                <a:cs typeface="Hobo Std"/>
              </a:rPr>
              <a:t>9</a:t>
            </a: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1690299" y="5415932"/>
            <a:ext cx="274813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>
                <a:solidFill>
                  <a:srgbClr val="FFFFFF"/>
                </a:solidFill>
                <a:latin typeface="Hobo Std"/>
                <a:cs typeface="Hobo Std"/>
              </a:rPr>
              <a:t>8</a:t>
            </a: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1690300" y="5866436"/>
            <a:ext cx="202856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>
                <a:solidFill>
                  <a:srgbClr val="FFFFFF"/>
                </a:solidFill>
                <a:latin typeface="Hobo Std"/>
                <a:cs typeface="Hobo Std"/>
              </a:rPr>
              <a:t>3</a:t>
            </a: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224482" y="4053214"/>
            <a:ext cx="1373469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Mensaje Social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224482" y="4506699"/>
            <a:ext cx="1373469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Mensaje Ambiental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224482" y="4967035"/>
            <a:ext cx="1373469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Testimonial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224481" y="5420520"/>
            <a:ext cx="1373470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Con celebridades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224481" y="5871024"/>
            <a:ext cx="1373470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Nada estático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28" name="Conector recto 27"/>
          <p:cNvCxnSpPr/>
          <p:nvPr/>
        </p:nvCxnSpPr>
        <p:spPr>
          <a:xfrm flipH="1" flipV="1">
            <a:off x="4192" y="4452406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 flipH="1" flipV="1">
            <a:off x="4192" y="4906730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 flipH="1" flipV="1">
            <a:off x="4193" y="5367067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 flipH="1" flipV="1">
            <a:off x="4193" y="5820551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31"/>
          <p:cNvCxnSpPr/>
          <p:nvPr/>
        </p:nvCxnSpPr>
        <p:spPr>
          <a:xfrm flipH="1" flipV="1">
            <a:off x="0" y="6278623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0" name="Agrupar 99"/>
          <p:cNvGrpSpPr/>
          <p:nvPr/>
        </p:nvGrpSpPr>
        <p:grpSpPr>
          <a:xfrm>
            <a:off x="4308819" y="2018995"/>
            <a:ext cx="4770694" cy="4259628"/>
            <a:chOff x="4346919" y="-3131586"/>
            <a:chExt cx="4770694" cy="4259628"/>
          </a:xfrm>
          <a:solidFill>
            <a:srgbClr val="1E1F65"/>
          </a:solidFill>
        </p:grpSpPr>
        <p:grpSp>
          <p:nvGrpSpPr>
            <p:cNvPr id="75" name="Agrupar 74"/>
            <p:cNvGrpSpPr/>
            <p:nvPr/>
          </p:nvGrpSpPr>
          <p:grpSpPr>
            <a:xfrm>
              <a:off x="4346919" y="-3131586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65" name="Rectángulo 64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Llamativa</a:t>
                </a:r>
                <a:endParaRPr lang="es-EC" sz="14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72" name="Elipse 71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71%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73" name="Elipse 72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57%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  <p:grpSp>
          <p:nvGrpSpPr>
            <p:cNvPr id="76" name="Agrupar 75"/>
            <p:cNvGrpSpPr/>
            <p:nvPr/>
          </p:nvGrpSpPr>
          <p:grpSpPr>
            <a:xfrm>
              <a:off x="4346919" y="-2527065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77" name="Rectángulo 76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Creativa</a:t>
                </a:r>
                <a:endParaRPr lang="es-EC" sz="14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78" name="Elipse 77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62%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79" name="Elipse 78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45%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  <p:grpSp>
          <p:nvGrpSpPr>
            <p:cNvPr id="80" name="Agrupar 79"/>
            <p:cNvGrpSpPr/>
            <p:nvPr/>
          </p:nvGrpSpPr>
          <p:grpSpPr>
            <a:xfrm>
              <a:off x="4346919" y="-1919554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81" name="Rectángulo 80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Más visual, </a:t>
                </a:r>
                <a:r>
                  <a:rPr lang="es-EC" sz="14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menos </a:t>
                </a: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texto</a:t>
                </a:r>
              </a:p>
            </p:txBody>
          </p:sp>
          <p:sp>
            <p:nvSpPr>
              <p:cNvPr id="82" name="Elipse 81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17%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83" name="Elipse 82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23%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  <p:grpSp>
          <p:nvGrpSpPr>
            <p:cNvPr id="84" name="Agrupar 83"/>
            <p:cNvGrpSpPr/>
            <p:nvPr/>
          </p:nvGrpSpPr>
          <p:grpSpPr>
            <a:xfrm>
              <a:off x="4346919" y="-1308596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85" name="Rectángulo 84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En 3D, con efectos visuales</a:t>
                </a:r>
              </a:p>
            </p:txBody>
          </p:sp>
          <p:sp>
            <p:nvSpPr>
              <p:cNvPr id="86" name="Elipse 85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9%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87" name="Elipse 86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23%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  <p:grpSp>
          <p:nvGrpSpPr>
            <p:cNvPr id="88" name="Agrupar 87"/>
            <p:cNvGrpSpPr/>
            <p:nvPr/>
          </p:nvGrpSpPr>
          <p:grpSpPr>
            <a:xfrm>
              <a:off x="4346919" y="-698887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89" name="Rectángulo 88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En redes sociales</a:t>
                </a:r>
              </a:p>
            </p:txBody>
          </p:sp>
          <p:sp>
            <p:nvSpPr>
              <p:cNvPr id="90" name="Elipse 89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10%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91" name="Elipse 90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16%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  <p:grpSp>
          <p:nvGrpSpPr>
            <p:cNvPr id="92" name="Agrupar 91"/>
            <p:cNvGrpSpPr/>
            <p:nvPr/>
          </p:nvGrpSpPr>
          <p:grpSpPr>
            <a:xfrm>
              <a:off x="4346919" y="-91376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93" name="Rectángulo 92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Con mensajes sociales</a:t>
                </a:r>
              </a:p>
            </p:txBody>
          </p:sp>
          <p:sp>
            <p:nvSpPr>
              <p:cNvPr id="94" name="Elipse 93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9</a:t>
                </a: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95" name="Elipse 94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15%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  <p:grpSp>
          <p:nvGrpSpPr>
            <p:cNvPr id="96" name="Agrupar 95"/>
            <p:cNvGrpSpPr/>
            <p:nvPr/>
          </p:nvGrpSpPr>
          <p:grpSpPr>
            <a:xfrm>
              <a:off x="4346919" y="518333"/>
              <a:ext cx="4770694" cy="609709"/>
              <a:chOff x="3761310" y="-733884"/>
              <a:chExt cx="3754867" cy="479883"/>
            </a:xfrm>
            <a:grpFill/>
          </p:grpSpPr>
          <p:sp>
            <p:nvSpPr>
              <p:cNvPr id="97" name="Rectángulo 96"/>
              <p:cNvSpPr/>
              <p:nvPr/>
            </p:nvSpPr>
            <p:spPr>
              <a:xfrm>
                <a:off x="4000387" y="-733884"/>
                <a:ext cx="3276714" cy="479883"/>
              </a:xfrm>
              <a:prstGeom prst="rect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Con </a:t>
                </a:r>
                <a:r>
                  <a:rPr lang="es-EC" sz="14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campañas </a:t>
                </a:r>
                <a:r>
                  <a:rPr lang="es-EC" sz="14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ambientales</a:t>
                </a:r>
              </a:p>
            </p:txBody>
          </p:sp>
          <p:sp>
            <p:nvSpPr>
              <p:cNvPr id="98" name="Elipse 97"/>
              <p:cNvSpPr/>
              <p:nvPr/>
            </p:nvSpPr>
            <p:spPr>
              <a:xfrm>
                <a:off x="7038024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12%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  <p:sp>
            <p:nvSpPr>
              <p:cNvPr id="99" name="Elipse 98"/>
              <p:cNvSpPr/>
              <p:nvPr/>
            </p:nvSpPr>
            <p:spPr>
              <a:xfrm>
                <a:off x="3761310" y="-733884"/>
                <a:ext cx="478153" cy="478153"/>
              </a:xfrm>
              <a:prstGeom prst="ellipse">
                <a:avLst/>
              </a:prstGeom>
              <a:grpFill/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>
                  <a:lnSpc>
                    <a:spcPct val="90000"/>
                  </a:lnSpc>
                </a:pP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1</a:t>
                </a:r>
                <a:r>
                  <a:rPr lang="es-ES_tradnl" sz="1200" dirty="0">
                    <a:solidFill>
                      <a:srgbClr val="FFFFFF"/>
                    </a:solidFill>
                    <a:latin typeface="Hobo Std"/>
                    <a:cs typeface="Hobo Std"/>
                  </a:rPr>
                  <a:t>1</a:t>
                </a:r>
                <a:r>
                  <a:rPr lang="es-ES_tradnl" sz="1200" dirty="0" smtClean="0">
                    <a:solidFill>
                      <a:srgbClr val="FFFFFF"/>
                    </a:solidFill>
                    <a:latin typeface="Hobo Std"/>
                    <a:cs typeface="Hobo Std"/>
                  </a:rPr>
                  <a:t>%</a:t>
                </a:r>
                <a:endParaRPr lang="es-ES_tradnl" sz="1200" dirty="0">
                  <a:solidFill>
                    <a:srgbClr val="FFFFFF"/>
                  </a:solidFill>
                  <a:latin typeface="Hobo Std"/>
                  <a:cs typeface="Hobo Std"/>
                </a:endParaRPr>
              </a:p>
            </p:txBody>
          </p:sp>
        </p:grpSp>
      </p:grpSp>
      <p:sp>
        <p:nvSpPr>
          <p:cNvPr id="101" name="Rectángulo 100"/>
          <p:cNvSpPr/>
          <p:nvPr/>
        </p:nvSpPr>
        <p:spPr>
          <a:xfrm>
            <a:off x="4308819" y="1790472"/>
            <a:ext cx="607511" cy="2538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ctr">
              <a:lnSpc>
                <a:spcPct val="90000"/>
              </a:lnSpc>
            </a:pPr>
            <a:r>
              <a:rPr lang="es-ES_tradnl" sz="1200" dirty="0" smtClean="0">
                <a:solidFill>
                  <a:schemeClr val="bg1"/>
                </a:solidFill>
                <a:latin typeface="Hobo Std"/>
                <a:cs typeface="Hobo Std"/>
              </a:rPr>
              <a:t>UIO</a:t>
            </a:r>
            <a:endParaRPr lang="es-ES_tradnl" sz="12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02" name="Rectángulo 101"/>
          <p:cNvSpPr/>
          <p:nvPr/>
        </p:nvSpPr>
        <p:spPr>
          <a:xfrm>
            <a:off x="8472002" y="1790472"/>
            <a:ext cx="607511" cy="2538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ctr">
              <a:lnSpc>
                <a:spcPct val="90000"/>
              </a:lnSpc>
            </a:pPr>
            <a:r>
              <a:rPr lang="es-ES_tradnl" sz="1200" dirty="0" smtClean="0">
                <a:solidFill>
                  <a:schemeClr val="bg1"/>
                </a:solidFill>
                <a:latin typeface="Hobo Std"/>
                <a:cs typeface="Hobo Std"/>
              </a:rPr>
              <a:t>GYE</a:t>
            </a:r>
            <a:endParaRPr lang="es-ES_tradnl" sz="12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05" name="67 Rectángulo"/>
          <p:cNvSpPr/>
          <p:nvPr/>
        </p:nvSpPr>
        <p:spPr>
          <a:xfrm>
            <a:off x="694470" y="220050"/>
            <a:ext cx="35473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s-EC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Hobo Std"/>
                <a:cs typeface="Hobo Std"/>
              </a:rPr>
              <a:t>¿Cómo debería </a:t>
            </a:r>
            <a:r>
              <a:rPr lang="es-EC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obo Std"/>
                <a:cs typeface="Hobo Std"/>
              </a:rPr>
              <a:t>ser</a:t>
            </a:r>
          </a:p>
        </p:txBody>
      </p:sp>
      <p:sp>
        <p:nvSpPr>
          <p:cNvPr id="106" name="67 Rectángulo"/>
          <p:cNvSpPr/>
          <p:nvPr/>
        </p:nvSpPr>
        <p:spPr>
          <a:xfrm>
            <a:off x="4241800" y="668820"/>
            <a:ext cx="42302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solidFill>
                  <a:prstClr val="white"/>
                </a:solidFill>
                <a:latin typeface="Hobo Std"/>
                <a:cs typeface="Hobo Std"/>
              </a:rPr>
              <a:t>la </a:t>
            </a:r>
            <a:r>
              <a:rPr lang="es-EC" sz="2000" dirty="0">
                <a:solidFill>
                  <a:prstClr val="white"/>
                </a:solidFill>
                <a:latin typeface="Hobo Std"/>
                <a:cs typeface="Hobo Std"/>
              </a:rPr>
              <a:t>publicidad de una empresa? </a:t>
            </a:r>
            <a:endParaRPr lang="es-EC" sz="2000" dirty="0" smtClean="0">
              <a:solidFill>
                <a:prstClr val="white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157613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ángulo 124"/>
          <p:cNvSpPr/>
          <p:nvPr/>
        </p:nvSpPr>
        <p:spPr>
          <a:xfrm>
            <a:off x="3111499" y="3605043"/>
            <a:ext cx="6032501" cy="2933700"/>
          </a:xfrm>
          <a:prstGeom prst="rect">
            <a:avLst/>
          </a:prstGeom>
          <a:solidFill>
            <a:schemeClr val="tx1">
              <a:lumMod val="75000"/>
              <a:lumOff val="25000"/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24" name="Rectángulo 123"/>
          <p:cNvSpPr/>
          <p:nvPr/>
        </p:nvSpPr>
        <p:spPr>
          <a:xfrm>
            <a:off x="3111499" y="341143"/>
            <a:ext cx="6032501" cy="2933700"/>
          </a:xfrm>
          <a:prstGeom prst="rect">
            <a:avLst/>
          </a:prstGeom>
          <a:solidFill>
            <a:schemeClr val="tx1">
              <a:lumMod val="75000"/>
              <a:lumOff val="25000"/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0" name="Rectángulo 69"/>
          <p:cNvSpPr/>
          <p:nvPr/>
        </p:nvSpPr>
        <p:spPr>
          <a:xfrm>
            <a:off x="0" y="0"/>
            <a:ext cx="3111499" cy="6858000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graphicFrame>
        <p:nvGraphicFramePr>
          <p:cNvPr id="66" name="8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172332"/>
              </p:ext>
            </p:extLst>
          </p:nvPr>
        </p:nvGraphicFramePr>
        <p:xfrm>
          <a:off x="3314760" y="3809068"/>
          <a:ext cx="5698167" cy="2606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8" name="71 CuadroTexto"/>
          <p:cNvSpPr txBox="1">
            <a:spLocks noChangeArrowheads="1"/>
          </p:cNvSpPr>
          <p:nvPr/>
        </p:nvSpPr>
        <p:spPr bwMode="auto">
          <a:xfrm>
            <a:off x="76199" y="974008"/>
            <a:ext cx="3035299" cy="442582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E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4000">
                <a:solidFill>
                  <a:prstClr val="white"/>
                </a:solidFill>
                <a:latin typeface="Hobo Std"/>
                <a:cs typeface="Hobo Std"/>
              </a:defRPr>
            </a:lvl1pPr>
          </a:lstStyle>
          <a:p>
            <a:pPr>
              <a:lnSpc>
                <a:spcPct val="110000"/>
              </a:lnSpc>
            </a:pPr>
            <a:r>
              <a:rPr lang="es-EC" altLang="es-ES" sz="3200" dirty="0" smtClean="0"/>
              <a:t>PRINCIPALES INCENTIVOS QUE UNA EMPRESA REALIZA PARA FIDELIZAR </a:t>
            </a:r>
          </a:p>
          <a:p>
            <a:pPr>
              <a:lnSpc>
                <a:spcPct val="110000"/>
              </a:lnSpc>
            </a:pPr>
            <a:r>
              <a:rPr lang="es-EC" altLang="es-ES" sz="3200" dirty="0" smtClean="0"/>
              <a:t>A SUS CLIENTES</a:t>
            </a:r>
            <a:endParaRPr lang="es-EC" altLang="es-ES" sz="3200" dirty="0"/>
          </a:p>
        </p:txBody>
      </p:sp>
      <p:sp>
        <p:nvSpPr>
          <p:cNvPr id="74" name="Rectángulo 73"/>
          <p:cNvSpPr/>
          <p:nvPr/>
        </p:nvSpPr>
        <p:spPr>
          <a:xfrm>
            <a:off x="4000500" y="692898"/>
            <a:ext cx="2542993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71%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4" name="Rectángulo 103"/>
          <p:cNvSpPr/>
          <p:nvPr/>
        </p:nvSpPr>
        <p:spPr>
          <a:xfrm>
            <a:off x="6619693" y="697485"/>
            <a:ext cx="136860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Ofertas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07" name="Conector recto 106"/>
          <p:cNvCxnSpPr/>
          <p:nvPr/>
        </p:nvCxnSpPr>
        <p:spPr>
          <a:xfrm flipH="1" flipV="1">
            <a:off x="6543493" y="1096677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Rectángulo 107"/>
          <p:cNvSpPr/>
          <p:nvPr/>
        </p:nvSpPr>
        <p:spPr>
          <a:xfrm>
            <a:off x="4559300" y="1150457"/>
            <a:ext cx="1984193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55%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9" name="Rectángulo 108"/>
          <p:cNvSpPr/>
          <p:nvPr/>
        </p:nvSpPr>
        <p:spPr>
          <a:xfrm>
            <a:off x="6619693" y="1155044"/>
            <a:ext cx="136860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Descuentos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10" name="Conector recto 109"/>
          <p:cNvCxnSpPr/>
          <p:nvPr/>
        </p:nvCxnSpPr>
        <p:spPr>
          <a:xfrm flipH="1" flipV="1">
            <a:off x="6543493" y="1554236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Rectángulo 110"/>
          <p:cNvSpPr/>
          <p:nvPr/>
        </p:nvSpPr>
        <p:spPr>
          <a:xfrm>
            <a:off x="5397500" y="1598090"/>
            <a:ext cx="1145992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30%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12" name="Rectángulo 111"/>
          <p:cNvSpPr/>
          <p:nvPr/>
        </p:nvSpPr>
        <p:spPr>
          <a:xfrm>
            <a:off x="6619692" y="1602677"/>
            <a:ext cx="136860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Precios justos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13" name="Conector recto 112"/>
          <p:cNvCxnSpPr/>
          <p:nvPr/>
        </p:nvCxnSpPr>
        <p:spPr>
          <a:xfrm flipH="1" flipV="1">
            <a:off x="6543492" y="2001869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Rectángulo 113"/>
          <p:cNvSpPr/>
          <p:nvPr/>
        </p:nvSpPr>
        <p:spPr>
          <a:xfrm>
            <a:off x="6070600" y="2055649"/>
            <a:ext cx="472892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13%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15" name="Rectángulo 114"/>
          <p:cNvSpPr/>
          <p:nvPr/>
        </p:nvSpPr>
        <p:spPr>
          <a:xfrm>
            <a:off x="6619692" y="2060236"/>
            <a:ext cx="136860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err="1" smtClean="0">
                <a:solidFill>
                  <a:schemeClr val="tx1"/>
                </a:solidFill>
                <a:latin typeface="Hobo Std"/>
                <a:cs typeface="Hobo Std"/>
              </a:rPr>
              <a:t>Gift</a:t>
            </a: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 </a:t>
            </a:r>
            <a:r>
              <a:rPr lang="es-ES_tradnl" sz="1200" dirty="0" err="1" smtClean="0">
                <a:solidFill>
                  <a:schemeClr val="tx1"/>
                </a:solidFill>
                <a:latin typeface="Hobo Std"/>
                <a:cs typeface="Hobo Std"/>
              </a:rPr>
              <a:t>cards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16" name="Conector recto 115"/>
          <p:cNvCxnSpPr/>
          <p:nvPr/>
        </p:nvCxnSpPr>
        <p:spPr>
          <a:xfrm flipH="1" flipV="1">
            <a:off x="6543492" y="2459428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7" name="Rectángulo 116"/>
          <p:cNvSpPr/>
          <p:nvPr/>
        </p:nvSpPr>
        <p:spPr>
          <a:xfrm>
            <a:off x="6273800" y="2510581"/>
            <a:ext cx="269692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rgbClr val="FFFFFF"/>
                </a:solidFill>
                <a:latin typeface="Hobo Std"/>
                <a:cs typeface="Hobo Std"/>
              </a:rPr>
              <a:t>7%</a:t>
            </a:r>
            <a:endParaRPr lang="es-ES_tradnl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18" name="Rectángulo 117"/>
          <p:cNvSpPr/>
          <p:nvPr/>
        </p:nvSpPr>
        <p:spPr>
          <a:xfrm>
            <a:off x="6619692" y="2515168"/>
            <a:ext cx="136860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Ofertar Producto </a:t>
            </a: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nacional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19" name="Conector recto 118"/>
          <p:cNvCxnSpPr/>
          <p:nvPr/>
        </p:nvCxnSpPr>
        <p:spPr>
          <a:xfrm flipH="1" flipV="1">
            <a:off x="6543492" y="2914360"/>
            <a:ext cx="1686107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71 CuadroTexto"/>
          <p:cNvSpPr txBox="1">
            <a:spLocks noChangeArrowheads="1"/>
          </p:cNvSpPr>
          <p:nvPr/>
        </p:nvSpPr>
        <p:spPr bwMode="auto">
          <a:xfrm>
            <a:off x="3784600" y="2086711"/>
            <a:ext cx="1612900" cy="6453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s-ES"/>
            </a:defPPr>
            <a:lvl1pPr algn="r" fontAlgn="auto">
              <a:spcBef>
                <a:spcPts val="0"/>
              </a:spcBef>
              <a:spcAft>
                <a:spcPts val="0"/>
              </a:spcAft>
              <a:defRPr sz="4000">
                <a:solidFill>
                  <a:prstClr val="white"/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s-EC" altLang="es-ES" sz="2200" dirty="0" smtClean="0">
                <a:solidFill>
                  <a:schemeClr val="tx1"/>
                </a:solidFill>
              </a:rPr>
              <a:t>Total </a:t>
            </a:r>
          </a:p>
          <a:p>
            <a:pPr algn="ctr">
              <a:lnSpc>
                <a:spcPct val="80000"/>
              </a:lnSpc>
            </a:pPr>
            <a:r>
              <a:rPr lang="es-EC" altLang="es-ES" sz="2200" dirty="0" smtClean="0">
                <a:solidFill>
                  <a:schemeClr val="tx1"/>
                </a:solidFill>
              </a:rPr>
              <a:t>Nacional</a:t>
            </a:r>
            <a:endParaRPr lang="es-EC" altLang="es-E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0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71 CuadroTexto"/>
          <p:cNvSpPr txBox="1">
            <a:spLocks noChangeArrowheads="1"/>
          </p:cNvSpPr>
          <p:nvPr/>
        </p:nvSpPr>
        <p:spPr bwMode="auto">
          <a:xfrm>
            <a:off x="1310186" y="-114300"/>
            <a:ext cx="8062414" cy="110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algn="ctr"/>
            <a:r>
              <a:rPr lang="es-EC" altLang="es-ES" sz="7900" spc="200" dirty="0" smtClean="0">
                <a:solidFill>
                  <a:schemeClr val="bg1">
                    <a:lumMod val="85000"/>
                  </a:schemeClr>
                </a:solidFill>
                <a:latin typeface="Hobo Std"/>
                <a:cs typeface="Hobo Std"/>
              </a:rPr>
              <a:t>FIDELIZACIÓN</a:t>
            </a:r>
            <a:endParaRPr lang="es-EC" altLang="es-ES" sz="7900" spc="200" dirty="0">
              <a:solidFill>
                <a:schemeClr val="bg1">
                  <a:lumMod val="8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29" name="TextBox 4"/>
          <p:cNvSpPr txBox="1"/>
          <p:nvPr/>
        </p:nvSpPr>
        <p:spPr bwMode="gray">
          <a:xfrm>
            <a:off x="1502333" y="850901"/>
            <a:ext cx="1217917" cy="2007434"/>
          </a:xfrm>
          <a:prstGeom prst="rect">
            <a:avLst/>
          </a:prstGeom>
          <a:noFill/>
          <a:effectLst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0" cap="none" spc="0" normalizeH="0" baseline="0" noProof="0" dirty="0">
                <a:ln>
                  <a:noFill/>
                </a:ln>
                <a:solidFill>
                  <a:srgbClr val="5581D4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</a:rPr>
              <a:t>1</a:t>
            </a: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srgbClr val="5581D4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</a:endParaRPr>
          </a:p>
        </p:txBody>
      </p:sp>
      <p:sp>
        <p:nvSpPr>
          <p:cNvPr id="45" name="71 CuadroTexto"/>
          <p:cNvSpPr txBox="1">
            <a:spLocks noChangeArrowheads="1"/>
          </p:cNvSpPr>
          <p:nvPr/>
        </p:nvSpPr>
        <p:spPr bwMode="auto">
          <a:xfrm>
            <a:off x="5975852" y="850900"/>
            <a:ext cx="3192448" cy="2007435"/>
          </a:xfrm>
          <a:prstGeom prst="rect">
            <a:avLst/>
          </a:prstGeom>
          <a:solidFill>
            <a:srgbClr val="5581D4"/>
          </a:solidFill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lvl="0" defTabSz="914400">
              <a:spcBef>
                <a:spcPct val="50000"/>
              </a:spcBef>
              <a:defRPr/>
            </a:pPr>
            <a:endParaRPr lang="es-EC" altLang="es-ES" sz="1400" b="1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44" name="71 CuadroTexto"/>
          <p:cNvSpPr txBox="1">
            <a:spLocks noChangeArrowheads="1"/>
          </p:cNvSpPr>
          <p:nvPr/>
        </p:nvSpPr>
        <p:spPr bwMode="auto">
          <a:xfrm>
            <a:off x="2694850" y="850900"/>
            <a:ext cx="4282423" cy="2007435"/>
          </a:xfrm>
          <a:prstGeom prst="rect">
            <a:avLst/>
          </a:prstGeom>
          <a:solidFill>
            <a:srgbClr val="5581D4"/>
          </a:solidFill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lvl="0" defTabSz="914400">
              <a:spcBef>
                <a:spcPct val="50000"/>
              </a:spcBef>
              <a:defRPr/>
            </a:pPr>
            <a:r>
              <a:rPr lang="en-US" sz="1400" b="1" kern="0" dirty="0">
                <a:solidFill>
                  <a:srgbClr val="FFFFFF"/>
                </a:solidFill>
                <a:latin typeface="Hobo Std"/>
                <a:cs typeface="Hobo Std"/>
              </a:rPr>
              <a:t> ATENCIÓN AL CLIENTE</a:t>
            </a:r>
          </a:p>
          <a:p>
            <a:pPr marL="285750" lvl="0" indent="-285750" defTabSz="914400">
              <a:spcBef>
                <a:spcPct val="50000"/>
              </a:spcBef>
              <a:buFont typeface="Arial"/>
              <a:buChar char="•"/>
              <a:defRPr/>
            </a:pP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Entender intereses de  diferentes grupos de consumidores.</a:t>
            </a:r>
          </a:p>
          <a:p>
            <a:pPr marL="285750" lvl="0" indent="-285750" defTabSz="914400">
              <a:spcBef>
                <a:spcPct val="50000"/>
              </a:spcBef>
              <a:buFont typeface="Arial"/>
              <a:buChar char="•"/>
              <a:defRPr/>
            </a:pP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Desarrollar productos, para </a:t>
            </a:r>
            <a:r>
              <a:rPr lang="es-EC" sz="1400" kern="0" dirty="0" smtClean="0">
                <a:solidFill>
                  <a:srgbClr val="FFFFFF"/>
                </a:solidFill>
                <a:latin typeface="Hobo Std"/>
                <a:cs typeface="Hobo Std"/>
              </a:rPr>
              <a:t>las </a:t>
            </a: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necesidades actuales de  clientes.</a:t>
            </a:r>
          </a:p>
          <a:p>
            <a:pPr marL="285750" lvl="0" indent="-285750" defTabSz="914400">
              <a:spcBef>
                <a:spcPct val="50000"/>
              </a:spcBef>
              <a:buFont typeface="Arial"/>
              <a:buChar char="•"/>
              <a:defRPr/>
            </a:pP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Agilidad en la solución de </a:t>
            </a:r>
            <a:r>
              <a:rPr lang="es-EC" sz="1400" kern="0" dirty="0" smtClean="0">
                <a:solidFill>
                  <a:srgbClr val="FFFFFF"/>
                </a:solidFill>
                <a:latin typeface="Hobo Std"/>
                <a:cs typeface="Hobo Std"/>
              </a:rPr>
              <a:t>problemas</a:t>
            </a: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 </a:t>
            </a:r>
            <a:r>
              <a:rPr lang="es-EC" sz="1400" kern="0" dirty="0" smtClean="0">
                <a:solidFill>
                  <a:srgbClr val="FFFFFF"/>
                </a:solidFill>
                <a:latin typeface="Hobo Std"/>
                <a:cs typeface="Hobo Std"/>
              </a:rPr>
              <a:t>y </a:t>
            </a: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su prevención.</a:t>
            </a:r>
            <a:endParaRPr lang="es-EC" altLang="es-ES" sz="1400" b="1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47" name="71 CuadroTexto"/>
          <p:cNvSpPr txBox="1">
            <a:spLocks noChangeArrowheads="1"/>
          </p:cNvSpPr>
          <p:nvPr/>
        </p:nvSpPr>
        <p:spPr bwMode="auto">
          <a:xfrm>
            <a:off x="5975852" y="2857930"/>
            <a:ext cx="3192448" cy="20074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lvl="0" defTabSz="914400">
              <a:spcBef>
                <a:spcPct val="50000"/>
              </a:spcBef>
              <a:defRPr/>
            </a:pPr>
            <a:endParaRPr lang="es-EC" altLang="es-ES" sz="1400" b="1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33" name="TextBox 10"/>
          <p:cNvSpPr txBox="1"/>
          <p:nvPr/>
        </p:nvSpPr>
        <p:spPr bwMode="gray">
          <a:xfrm>
            <a:off x="1476931" y="2856398"/>
            <a:ext cx="1548427" cy="2008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 Black" pitchFamily="34" charset="0"/>
              </a:rPr>
              <a:t>2</a:t>
            </a: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  <p:pic>
        <p:nvPicPr>
          <p:cNvPr id="26" name="Picture 4" descr="IpsosUU-WT-col.png"/>
          <p:cNvPicPr>
            <a:picLocks noChangeAspect="1"/>
          </p:cNvPicPr>
          <p:nvPr/>
        </p:nvPicPr>
        <p:blipFill>
          <a:blip r:embed="rId2" cstate="print"/>
          <a:srcRect l="56116"/>
          <a:stretch>
            <a:fillRect/>
          </a:stretch>
        </p:blipFill>
        <p:spPr bwMode="auto">
          <a:xfrm>
            <a:off x="8521150" y="6323481"/>
            <a:ext cx="443427" cy="29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5"/>
          <p:cNvSpPr/>
          <p:nvPr/>
        </p:nvSpPr>
        <p:spPr bwMode="auto">
          <a:xfrm>
            <a:off x="7731276" y="6170888"/>
            <a:ext cx="11398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rgbClr val="000066"/>
                </a:solidFill>
                <a:latin typeface="Calibri"/>
                <a:cs typeface="+mn-cs"/>
              </a:rPr>
              <a:t>Ipsos</a:t>
            </a:r>
          </a:p>
        </p:txBody>
      </p:sp>
      <p:sp>
        <p:nvSpPr>
          <p:cNvPr id="32" name="Rectangle 14"/>
          <p:cNvSpPr/>
          <p:nvPr/>
        </p:nvSpPr>
        <p:spPr bwMode="gray">
          <a:xfrm>
            <a:off x="2446473" y="2856398"/>
            <a:ext cx="652327" cy="47100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Box 22"/>
          <p:cNvSpPr txBox="1"/>
          <p:nvPr/>
        </p:nvSpPr>
        <p:spPr bwMode="gray">
          <a:xfrm>
            <a:off x="1426133" y="4854401"/>
            <a:ext cx="1634568" cy="200896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0" cap="none" spc="0" normalizeH="0" baseline="0" noProof="0" dirty="0">
                <a:ln>
                  <a:noFill/>
                </a:ln>
                <a:solidFill>
                  <a:srgbClr val="FF8000"/>
                </a:solidFill>
                <a:effectLst/>
                <a:uLnTx/>
                <a:uFillTx/>
                <a:latin typeface="Arial Black" pitchFamily="34" charset="0"/>
              </a:rPr>
              <a:t>3</a:t>
            </a: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srgbClr val="FF800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48" name="71 CuadroTexto"/>
          <p:cNvSpPr txBox="1">
            <a:spLocks noChangeArrowheads="1"/>
          </p:cNvSpPr>
          <p:nvPr/>
        </p:nvSpPr>
        <p:spPr bwMode="auto">
          <a:xfrm>
            <a:off x="2694850" y="2857930"/>
            <a:ext cx="4266213" cy="20074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lvl="0" defTabSz="9144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GB" b="1" kern="0" dirty="0">
                <a:solidFill>
                  <a:srgbClr val="FFFFFF"/>
                </a:solidFill>
                <a:latin typeface="Hobo Std"/>
                <a:cs typeface="Hobo Std"/>
              </a:rPr>
              <a:t> INNOVACIÓN </a:t>
            </a:r>
          </a:p>
          <a:p>
            <a:pPr marL="0" lvl="1" defTabSz="399269" fontAlgn="base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defRPr/>
            </a:pPr>
            <a:endParaRPr lang="es-EC" sz="1400" kern="0" dirty="0">
              <a:solidFill>
                <a:srgbClr val="A8CCDD">
                  <a:lumMod val="20000"/>
                  <a:lumOff val="80000"/>
                </a:srgbClr>
              </a:solidFill>
              <a:latin typeface="Hobo Std"/>
              <a:cs typeface="Hobo Std"/>
            </a:endParaRPr>
          </a:p>
          <a:p>
            <a:pPr marL="285750" lvl="1" indent="-285750" defTabSz="399269" fontAlgn="base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En la forma de ofertar sus productos.</a:t>
            </a:r>
          </a:p>
          <a:p>
            <a:pPr marL="285750" lvl="1" indent="-285750" defTabSz="399269" fontAlgn="base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En la promoción e incentivo de preferencia.</a:t>
            </a:r>
          </a:p>
          <a:p>
            <a:pPr marL="285750" lvl="1" indent="-285750" defTabSz="399269" fontAlgn="base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En los sistemas que se establecen para una mejor atención del cliente final.</a:t>
            </a:r>
          </a:p>
          <a:p>
            <a:pPr marL="285750" lvl="1" indent="-285750" defTabSz="399269" fontAlgn="base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En los proyectos de interés social en los que participan cada año.</a:t>
            </a:r>
            <a:endParaRPr lang="es-EC" altLang="es-ES" sz="1400" b="1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51" name="71 CuadroTexto"/>
          <p:cNvSpPr txBox="1">
            <a:spLocks noChangeArrowheads="1"/>
          </p:cNvSpPr>
          <p:nvPr/>
        </p:nvSpPr>
        <p:spPr bwMode="auto">
          <a:xfrm>
            <a:off x="5940511" y="4855933"/>
            <a:ext cx="3227789" cy="2007435"/>
          </a:xfrm>
          <a:prstGeom prst="rect">
            <a:avLst/>
          </a:prstGeom>
          <a:solidFill>
            <a:srgbClr val="FF8000"/>
          </a:solidFill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lvl="0" defTabSz="914400">
              <a:spcBef>
                <a:spcPct val="50000"/>
              </a:spcBef>
              <a:defRPr/>
            </a:pPr>
            <a:endParaRPr lang="es-EC" altLang="es-ES" sz="1400" b="1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52" name="Rectangle 14"/>
          <p:cNvSpPr/>
          <p:nvPr/>
        </p:nvSpPr>
        <p:spPr bwMode="gray">
          <a:xfrm>
            <a:off x="2436532" y="4854401"/>
            <a:ext cx="652327" cy="471002"/>
          </a:xfrm>
          <a:prstGeom prst="rect">
            <a:avLst/>
          </a:prstGeom>
          <a:solidFill>
            <a:srgbClr val="FF8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71 CuadroTexto"/>
          <p:cNvSpPr txBox="1">
            <a:spLocks noChangeArrowheads="1"/>
          </p:cNvSpPr>
          <p:nvPr/>
        </p:nvSpPr>
        <p:spPr bwMode="auto">
          <a:xfrm>
            <a:off x="2694850" y="4855933"/>
            <a:ext cx="4230873" cy="2007435"/>
          </a:xfrm>
          <a:prstGeom prst="rect">
            <a:avLst/>
          </a:prstGeom>
          <a:solidFill>
            <a:srgbClr val="FF8000"/>
          </a:solidFill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lvl="0" defTabSz="914400">
              <a:lnSpc>
                <a:spcPct val="90000"/>
              </a:lnSpc>
              <a:spcBef>
                <a:spcPct val="50000"/>
              </a:spcBef>
              <a:defRPr/>
            </a:pPr>
            <a:r>
              <a:rPr lang="es-EC" kern="0" dirty="0">
                <a:solidFill>
                  <a:srgbClr val="FFFFFF"/>
                </a:solidFill>
                <a:latin typeface="Hobo Std"/>
                <a:cs typeface="Hobo Std"/>
              </a:rPr>
              <a:t> PROMOCIONES</a:t>
            </a:r>
            <a:endParaRPr lang="es-EC" b="1" kern="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marL="285750" lvl="1" indent="-285750" defTabSz="399269">
              <a:lnSpc>
                <a:spcPct val="90000"/>
              </a:lnSpc>
              <a:spcAft>
                <a:spcPct val="15000"/>
              </a:spcAft>
              <a:buFont typeface="Arial"/>
              <a:buChar char="•"/>
              <a:defRPr/>
            </a:pPr>
            <a:endParaRPr lang="es-EC" sz="1400" kern="0" dirty="0">
              <a:solidFill>
                <a:srgbClr val="A8CCDD">
                  <a:lumMod val="20000"/>
                  <a:lumOff val="80000"/>
                </a:srgbClr>
              </a:solidFill>
              <a:latin typeface="Hobo Std"/>
              <a:cs typeface="Hobo Std"/>
            </a:endParaRPr>
          </a:p>
          <a:p>
            <a:pPr marL="285750" lvl="1" indent="-285750" defTabSz="399269">
              <a:lnSpc>
                <a:spcPct val="90000"/>
              </a:lnSpc>
              <a:spcAft>
                <a:spcPct val="15000"/>
              </a:spcAft>
              <a:buFont typeface="Arial"/>
              <a:buChar char="•"/>
              <a:defRPr/>
            </a:pPr>
            <a:r>
              <a:rPr lang="es-EC" sz="13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S</a:t>
            </a: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e mantengan frecuentes.</a:t>
            </a:r>
          </a:p>
          <a:p>
            <a:pPr marL="285750" lvl="1" indent="-285750" defTabSz="399269">
              <a:lnSpc>
                <a:spcPct val="90000"/>
              </a:lnSpc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Beneficien a muchos.</a:t>
            </a:r>
          </a:p>
          <a:p>
            <a:pPr marL="285750" lvl="1" indent="-285750" defTabSz="399269">
              <a:lnSpc>
                <a:spcPct val="90000"/>
              </a:lnSpc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Premien la preferencia.</a:t>
            </a:r>
          </a:p>
          <a:p>
            <a:pPr marL="285750" lvl="1" indent="-285750" defTabSz="399269">
              <a:lnSpc>
                <a:spcPct val="90000"/>
              </a:lnSpc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Involucren la tecnología.</a:t>
            </a:r>
          </a:p>
          <a:p>
            <a:pPr marL="285750" lvl="1" indent="-285750" defTabSz="399269">
              <a:lnSpc>
                <a:spcPct val="90000"/>
              </a:lnSpc>
              <a:spcAft>
                <a:spcPct val="15000"/>
              </a:spcAft>
              <a:buFont typeface="Arial"/>
              <a:buChar char="•"/>
              <a:defRPr/>
            </a:pPr>
            <a:r>
              <a:rPr lang="es-EC" sz="1400" kern="0" dirty="0">
                <a:solidFill>
                  <a:srgbClr val="A8CCDD">
                    <a:lumMod val="20000"/>
                    <a:lumOff val="80000"/>
                  </a:srgbClr>
                </a:solidFill>
                <a:latin typeface="Hobo Std"/>
                <a:cs typeface="Hobo Std"/>
              </a:rPr>
              <a:t>Sean inmediatos.</a:t>
            </a:r>
            <a:endParaRPr lang="es-EC" altLang="es-ES" sz="1400" b="1" dirty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54" name="Rectangle 14"/>
          <p:cNvSpPr/>
          <p:nvPr/>
        </p:nvSpPr>
        <p:spPr bwMode="gray">
          <a:xfrm>
            <a:off x="2395673" y="6617586"/>
            <a:ext cx="652327" cy="250467"/>
          </a:xfrm>
          <a:prstGeom prst="rect">
            <a:avLst/>
          </a:prstGeom>
          <a:solidFill>
            <a:srgbClr val="FF8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19554" t="7248" r="18056" b="14815"/>
          <a:stretch/>
        </p:blipFill>
        <p:spPr>
          <a:xfrm>
            <a:off x="7569136" y="3062290"/>
            <a:ext cx="1195515" cy="179211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7889" y="4829152"/>
            <a:ext cx="2046111" cy="1979631"/>
          </a:xfrm>
          <a:prstGeom prst="rect">
            <a:avLst/>
          </a:prstGeom>
        </p:spPr>
      </p:pic>
      <p:pic>
        <p:nvPicPr>
          <p:cNvPr id="5" name="Imagen 4" descr="mujer call center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00" b="100000" l="12294" r="84408">
                        <a14:foregroundMark x1="45127" y1="36600" x2="45127" y2="36600"/>
                        <a14:foregroundMark x1="52774" y1="36600" x2="52774" y2="36600"/>
                        <a14:foregroundMark x1="56222" y1="35100" x2="56222" y2="35100"/>
                        <a14:foregroundMark x1="58171" y1="33500" x2="58171" y2="33500"/>
                        <a14:foregroundMark x1="62069" y1="30700" x2="62069" y2="30700"/>
                        <a14:foregroundMark x1="64018" y1="29700" x2="64018" y2="29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93" t="3392" r="18223" b="19047"/>
          <a:stretch/>
        </p:blipFill>
        <p:spPr>
          <a:xfrm>
            <a:off x="7569136" y="948370"/>
            <a:ext cx="1147888" cy="190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4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928719"/>
            <a:ext cx="577995" cy="542476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2667000" y="3186347"/>
            <a:ext cx="4140199" cy="4164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600" dirty="0" smtClean="0">
                <a:solidFill>
                  <a:schemeClr val="bg1"/>
                </a:solidFill>
                <a:latin typeface="Hobo Std"/>
                <a:cs typeface="Hobo Std"/>
              </a:rPr>
              <a:t>MUNDO LABORAL</a:t>
            </a:r>
            <a:endParaRPr lang="es-CO" sz="36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2764695" y="4471195"/>
            <a:ext cx="3690671" cy="357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1400" dirty="0" err="1">
                <a:solidFill>
                  <a:srgbClr val="FFFFFF"/>
                </a:solidFill>
                <a:latin typeface="Hobo Std"/>
                <a:cs typeface="Hobo Std"/>
              </a:rPr>
              <a:t>T</a:t>
            </a:r>
            <a:r>
              <a:rPr lang="en-US" sz="1400" dirty="0" err="1" smtClean="0">
                <a:solidFill>
                  <a:srgbClr val="FFFFFF"/>
                </a:solidFill>
                <a:latin typeface="Hobo Std"/>
                <a:cs typeface="Hobo Std"/>
              </a:rPr>
              <a:t>rabajar</a:t>
            </a:r>
            <a:r>
              <a:rPr lang="en-US" sz="1400" dirty="0" smtClean="0">
                <a:solidFill>
                  <a:srgbClr val="FFFFFF"/>
                </a:solidFill>
                <a:latin typeface="Hobo Std"/>
                <a:cs typeface="Hobo Std"/>
              </a:rPr>
              <a:t> vs </a:t>
            </a:r>
            <a:r>
              <a:rPr lang="en-US" sz="1400" dirty="0" err="1" smtClean="0">
                <a:solidFill>
                  <a:srgbClr val="FFFFFF"/>
                </a:solidFill>
                <a:latin typeface="Hobo Std"/>
                <a:cs typeface="Hobo Std"/>
              </a:rPr>
              <a:t>crear</a:t>
            </a:r>
            <a:r>
              <a:rPr lang="en-US" sz="1400" dirty="0" smtClean="0">
                <a:solidFill>
                  <a:srgbClr val="FFFFFF"/>
                </a:solidFill>
                <a:latin typeface="Hobo Std"/>
                <a:cs typeface="Hobo Std"/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  <a:latin typeface="Hobo Std"/>
                <a:cs typeface="Hobo Std"/>
              </a:rPr>
              <a:t>trabajo</a:t>
            </a:r>
            <a:endParaRPr lang="es-CO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4320343" y="4017562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>
                <a:solidFill>
                  <a:srgbClr val="000000"/>
                </a:solidFill>
                <a:latin typeface="Hobo Std"/>
                <a:cs typeface="Hobo Std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9670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ángulo 29"/>
          <p:cNvSpPr/>
          <p:nvPr/>
        </p:nvSpPr>
        <p:spPr>
          <a:xfrm>
            <a:off x="-27267" y="1"/>
            <a:ext cx="9171267" cy="3358444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3" name="Imagen 2" descr="preocupado.listg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" b="100000" l="12637" r="89927">
                        <a14:foregroundMark x1="29670" y1="96667" x2="29670" y2="96667"/>
                        <a14:backgroundMark x1="64835" y1="42222" x2="64835" y2="4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82" t="3624" r="10587"/>
          <a:stretch/>
        </p:blipFill>
        <p:spPr>
          <a:xfrm>
            <a:off x="-27267" y="-1"/>
            <a:ext cx="3764719" cy="3358445"/>
          </a:xfrm>
          <a:prstGeom prst="rect">
            <a:avLst/>
          </a:prstGeom>
        </p:spPr>
      </p:pic>
      <p:sp>
        <p:nvSpPr>
          <p:cNvPr id="57" name="68 CuadroTexto"/>
          <p:cNvSpPr txBox="1"/>
          <p:nvPr/>
        </p:nvSpPr>
        <p:spPr>
          <a:xfrm>
            <a:off x="3737452" y="28220"/>
            <a:ext cx="5350104" cy="3330225"/>
          </a:xfrm>
          <a:prstGeom prst="rect">
            <a:avLst/>
          </a:prstGeom>
          <a:noFill/>
        </p:spPr>
        <p:txBody>
          <a:bodyPr wrap="square" lIns="108000" rIns="10800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b="1" dirty="0" smtClean="0">
                <a:solidFill>
                  <a:srgbClr val="404040"/>
                </a:solidFill>
                <a:latin typeface="Hobo Std"/>
                <a:cs typeface="Hobo Std"/>
              </a:rPr>
              <a:t>NO HAY UNA VISIÓN TOTALMENTE </a:t>
            </a:r>
          </a:p>
          <a:p>
            <a:pPr algn="ctr">
              <a:lnSpc>
                <a:spcPct val="90000"/>
              </a:lnSpc>
            </a:pPr>
            <a:r>
              <a:rPr lang="es-EC" b="1" dirty="0" smtClean="0">
                <a:solidFill>
                  <a:srgbClr val="404040"/>
                </a:solidFill>
                <a:latin typeface="Hobo Std"/>
                <a:cs typeface="Hobo Std"/>
              </a:rPr>
              <a:t>POSITIVA DE LA SITUACIÓN ACTUAL</a:t>
            </a:r>
          </a:p>
          <a:p>
            <a:pPr algn="ctr">
              <a:lnSpc>
                <a:spcPct val="90000"/>
              </a:lnSpc>
            </a:pPr>
            <a:endParaRPr lang="es-EC" sz="1200" dirty="0" smtClean="0">
              <a:solidFill>
                <a:srgbClr val="404040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200" dirty="0" smtClean="0">
                <a:solidFill>
                  <a:srgbClr val="404040"/>
                </a:solidFill>
                <a:latin typeface="Hobo Std"/>
                <a:cs typeface="Hobo Std"/>
              </a:rPr>
              <a:t>Se reconoce que se requiere un gran esfuerzo para cumplir metas y lograr cumplir las aspiraciones económicas.</a:t>
            </a:r>
          </a:p>
          <a:p>
            <a:pPr algn="ctr">
              <a:lnSpc>
                <a:spcPct val="90000"/>
              </a:lnSpc>
            </a:pPr>
            <a:endParaRPr lang="es-EC" sz="1200" dirty="0" smtClean="0">
              <a:solidFill>
                <a:srgbClr val="404040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200" dirty="0" smtClean="0">
                <a:solidFill>
                  <a:srgbClr val="404040"/>
                </a:solidFill>
                <a:latin typeface="Hobo Std"/>
                <a:cs typeface="Hobo Std"/>
              </a:rPr>
              <a:t>Esta generación fija como meta principal la creación de empresas propias.</a:t>
            </a:r>
          </a:p>
          <a:p>
            <a:pPr algn="ctr">
              <a:lnSpc>
                <a:spcPct val="90000"/>
              </a:lnSpc>
            </a:pPr>
            <a:endParaRPr lang="es-EC" sz="1200" dirty="0" smtClean="0">
              <a:solidFill>
                <a:srgbClr val="404040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200" dirty="0" smtClean="0">
                <a:solidFill>
                  <a:srgbClr val="404040"/>
                </a:solidFill>
                <a:latin typeface="Hobo Std"/>
                <a:cs typeface="Hobo Std"/>
              </a:rPr>
              <a:t>Entre los más jóvenes aun no se tiene claridad de</a:t>
            </a:r>
          </a:p>
          <a:p>
            <a:pPr algn="ctr">
              <a:lnSpc>
                <a:spcPct val="90000"/>
              </a:lnSpc>
            </a:pPr>
            <a:r>
              <a:rPr lang="es-EC" sz="1200" dirty="0" smtClean="0">
                <a:solidFill>
                  <a:srgbClr val="404040"/>
                </a:solidFill>
                <a:latin typeface="Hobo Std"/>
                <a:cs typeface="Hobo Std"/>
              </a:rPr>
              <a:t>que camino seguir para esta meta.</a:t>
            </a:r>
          </a:p>
          <a:p>
            <a:pPr algn="ctr">
              <a:lnSpc>
                <a:spcPct val="90000"/>
              </a:lnSpc>
            </a:pPr>
            <a:endParaRPr lang="es-EC" sz="1200" dirty="0" smtClean="0">
              <a:solidFill>
                <a:srgbClr val="404040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200" dirty="0" smtClean="0">
                <a:solidFill>
                  <a:srgbClr val="404040"/>
                </a:solidFill>
                <a:latin typeface="Hobo Std"/>
                <a:cs typeface="Hobo Std"/>
              </a:rPr>
              <a:t>Mientras los más adultos apuntalan a conseguir trabajos que les brinden la experiencia requerida y solventen su economía.</a:t>
            </a:r>
            <a:endParaRPr lang="es-EC" sz="1200" dirty="0">
              <a:solidFill>
                <a:srgbClr val="404040"/>
              </a:solidFill>
              <a:latin typeface="Hobo Std"/>
              <a:cs typeface="Hobo Std"/>
            </a:endParaRPr>
          </a:p>
        </p:txBody>
      </p:sp>
      <p:pic>
        <p:nvPicPr>
          <p:cNvPr id="33" name="Imagen 3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3802487" y="4059902"/>
            <a:ext cx="601922" cy="611194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3802487" y="4430979"/>
            <a:ext cx="601922" cy="611194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3802487" y="4802056"/>
            <a:ext cx="601922" cy="611194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3802487" y="5173133"/>
            <a:ext cx="601922" cy="611194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3802487" y="5544210"/>
            <a:ext cx="601922" cy="611194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3802487" y="5915287"/>
            <a:ext cx="601922" cy="611194"/>
          </a:xfrm>
          <a:prstGeom prst="rect">
            <a:avLst/>
          </a:prstGeom>
        </p:spPr>
      </p:pic>
      <p:sp>
        <p:nvSpPr>
          <p:cNvPr id="45" name="Rectangle 30"/>
          <p:cNvSpPr/>
          <p:nvPr/>
        </p:nvSpPr>
        <p:spPr bwMode="gray">
          <a:xfrm>
            <a:off x="1877735" y="4272384"/>
            <a:ext cx="2461597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Marcar la diferencia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48" name="Rectangle 30"/>
          <p:cNvSpPr/>
          <p:nvPr/>
        </p:nvSpPr>
        <p:spPr bwMode="gray">
          <a:xfrm>
            <a:off x="1877735" y="4643461"/>
            <a:ext cx="2461597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Empezar desde abajo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51" name="Rectangle 30"/>
          <p:cNvSpPr/>
          <p:nvPr/>
        </p:nvSpPr>
        <p:spPr bwMode="gray">
          <a:xfrm>
            <a:off x="1877735" y="5014538"/>
            <a:ext cx="2461597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Presión, mucho trabajo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54" name="Rectangle 30"/>
          <p:cNvSpPr/>
          <p:nvPr/>
        </p:nvSpPr>
        <p:spPr bwMode="gray">
          <a:xfrm>
            <a:off x="1877735" y="5385615"/>
            <a:ext cx="2461597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Poco reconocimiento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55" name="Rectangle 30"/>
          <p:cNvSpPr/>
          <p:nvPr/>
        </p:nvSpPr>
        <p:spPr bwMode="gray">
          <a:xfrm>
            <a:off x="1877735" y="5756692"/>
            <a:ext cx="2461597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Poco dinero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56" name="Rectangle 30"/>
          <p:cNvSpPr/>
          <p:nvPr/>
        </p:nvSpPr>
        <p:spPr bwMode="gray">
          <a:xfrm>
            <a:off x="1877735" y="6127769"/>
            <a:ext cx="2461597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Crear propia empresa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58" name="Imagen 57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4532664" y="4050903"/>
            <a:ext cx="662923" cy="611194"/>
          </a:xfrm>
          <a:prstGeom prst="rect">
            <a:avLst/>
          </a:prstGeom>
        </p:spPr>
      </p:pic>
      <p:pic>
        <p:nvPicPr>
          <p:cNvPr id="59" name="Imagen 5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4532664" y="4421980"/>
            <a:ext cx="662923" cy="611194"/>
          </a:xfrm>
          <a:prstGeom prst="rect">
            <a:avLst/>
          </a:prstGeom>
        </p:spPr>
      </p:pic>
      <p:pic>
        <p:nvPicPr>
          <p:cNvPr id="60" name="Imagen 5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4532664" y="4793057"/>
            <a:ext cx="662923" cy="611194"/>
          </a:xfrm>
          <a:prstGeom prst="rect">
            <a:avLst/>
          </a:prstGeom>
        </p:spPr>
      </p:pic>
      <p:pic>
        <p:nvPicPr>
          <p:cNvPr id="61" name="Imagen 60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4532664" y="5164134"/>
            <a:ext cx="662923" cy="611194"/>
          </a:xfrm>
          <a:prstGeom prst="rect">
            <a:avLst/>
          </a:prstGeom>
        </p:spPr>
      </p:pic>
      <p:pic>
        <p:nvPicPr>
          <p:cNvPr id="62" name="Imagen 61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4532664" y="5535211"/>
            <a:ext cx="662923" cy="611194"/>
          </a:xfrm>
          <a:prstGeom prst="rect">
            <a:avLst/>
          </a:prstGeom>
        </p:spPr>
      </p:pic>
      <p:pic>
        <p:nvPicPr>
          <p:cNvPr id="63" name="Imagen 6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840679">
            <a:off x="4532664" y="5906288"/>
            <a:ext cx="662923" cy="611194"/>
          </a:xfrm>
          <a:prstGeom prst="rect">
            <a:avLst/>
          </a:prstGeom>
        </p:spPr>
      </p:pic>
      <p:sp>
        <p:nvSpPr>
          <p:cNvPr id="64" name="Rectangle 30"/>
          <p:cNvSpPr/>
          <p:nvPr/>
        </p:nvSpPr>
        <p:spPr bwMode="gray">
          <a:xfrm>
            <a:off x="4671736" y="4263384"/>
            <a:ext cx="2285999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Crecer con el tiempo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65" name="Rectangle 30"/>
          <p:cNvSpPr/>
          <p:nvPr/>
        </p:nvSpPr>
        <p:spPr bwMode="gray">
          <a:xfrm>
            <a:off x="4671736" y="4634461"/>
            <a:ext cx="2285999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Generar trabajo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66" name="Rectangle 30"/>
          <p:cNvSpPr/>
          <p:nvPr/>
        </p:nvSpPr>
        <p:spPr bwMode="gray">
          <a:xfrm>
            <a:off x="4671736" y="5005538"/>
            <a:ext cx="2285999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Lograr la diferencia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67" name="Rectangle 30"/>
          <p:cNvSpPr/>
          <p:nvPr/>
        </p:nvSpPr>
        <p:spPr bwMode="gray">
          <a:xfrm>
            <a:off x="4671736" y="5376615"/>
            <a:ext cx="2285999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Experiencia requerida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68" name="Rectangle 30"/>
          <p:cNvSpPr/>
          <p:nvPr/>
        </p:nvSpPr>
        <p:spPr bwMode="gray">
          <a:xfrm>
            <a:off x="4671736" y="5747692"/>
            <a:ext cx="2285999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Captar mercado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69" name="Rectangle 30"/>
          <p:cNvSpPr/>
          <p:nvPr/>
        </p:nvSpPr>
        <p:spPr bwMode="gray">
          <a:xfrm>
            <a:off x="4671736" y="6118769"/>
            <a:ext cx="2285999" cy="297340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Ser tu propio jefe</a:t>
            </a:r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5724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ángulo 102"/>
          <p:cNvSpPr/>
          <p:nvPr/>
        </p:nvSpPr>
        <p:spPr>
          <a:xfrm>
            <a:off x="-27267" y="1"/>
            <a:ext cx="4269067" cy="6857999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-27266" y="2288712"/>
            <a:ext cx="1746574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Buen ambiente laboral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-27266" y="2742197"/>
            <a:ext cx="1746574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Sueldos Justos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-27267" y="3202533"/>
            <a:ext cx="1746575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Innovadora, social, ambiental y tecnológica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345837" y="3656018"/>
            <a:ext cx="1373470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Estable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-27266" y="4106522"/>
            <a:ext cx="1746574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_tradnl" sz="1200" dirty="0">
                <a:solidFill>
                  <a:schemeClr val="tx1"/>
                </a:solidFill>
                <a:latin typeface="Hobo Std"/>
                <a:cs typeface="Hobo Std"/>
              </a:rPr>
              <a:t>Incentive desarrollo personal</a:t>
            </a:r>
          </a:p>
        </p:txBody>
      </p:sp>
      <p:grpSp>
        <p:nvGrpSpPr>
          <p:cNvPr id="37" name="Agrupar 36"/>
          <p:cNvGrpSpPr/>
          <p:nvPr/>
        </p:nvGrpSpPr>
        <p:grpSpPr>
          <a:xfrm>
            <a:off x="1763887" y="2284125"/>
            <a:ext cx="2427112" cy="3596731"/>
            <a:chOff x="1811654" y="2284125"/>
            <a:chExt cx="2195902" cy="3596731"/>
          </a:xfrm>
        </p:grpSpPr>
        <p:sp>
          <p:nvSpPr>
            <p:cNvPr id="2" name="Rectángulo 1"/>
            <p:cNvSpPr/>
            <p:nvPr/>
          </p:nvSpPr>
          <p:spPr>
            <a:xfrm>
              <a:off x="1811655" y="2284125"/>
              <a:ext cx="2195901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69%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3" name="Rectángulo 2"/>
            <p:cNvSpPr/>
            <p:nvPr/>
          </p:nvSpPr>
          <p:spPr>
            <a:xfrm>
              <a:off x="1811657" y="2737609"/>
              <a:ext cx="1711364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53%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4" name="Rectángulo 3"/>
            <p:cNvSpPr/>
            <p:nvPr/>
          </p:nvSpPr>
          <p:spPr>
            <a:xfrm>
              <a:off x="1811654" y="3197946"/>
              <a:ext cx="1277834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>
                  <a:solidFill>
                    <a:srgbClr val="FFFFFF"/>
                  </a:solidFill>
                  <a:latin typeface="Hobo Std"/>
                  <a:cs typeface="Hobo Std"/>
                </a:rPr>
                <a:t>4</a:t>
              </a: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0%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5" name="Rectángulo 4"/>
            <p:cNvSpPr/>
            <p:nvPr/>
          </p:nvSpPr>
          <p:spPr>
            <a:xfrm>
              <a:off x="1811655" y="3651430"/>
              <a:ext cx="869805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26%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6" name="Rectángulo 5"/>
            <p:cNvSpPr/>
            <p:nvPr/>
          </p:nvSpPr>
          <p:spPr>
            <a:xfrm>
              <a:off x="1811655" y="4101934"/>
              <a:ext cx="665789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21%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18" name="Rectángulo 17"/>
            <p:cNvSpPr/>
            <p:nvPr/>
          </p:nvSpPr>
          <p:spPr>
            <a:xfrm>
              <a:off x="1811656" y="4559436"/>
              <a:ext cx="665787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21%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1811656" y="5012920"/>
              <a:ext cx="487276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15%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1811657" y="5473257"/>
              <a:ext cx="313343" cy="40759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lIns="0" rIns="36000" rtlCol="0" anchor="ctr"/>
            <a:lstStyle/>
            <a:p>
              <a:pPr algn="r">
                <a:lnSpc>
                  <a:spcPct val="90000"/>
                </a:lnSpc>
              </a:pPr>
              <a:r>
                <a:rPr lang="es-ES_tradnl" sz="1200" dirty="0" smtClean="0">
                  <a:solidFill>
                    <a:srgbClr val="FFFFFF"/>
                  </a:solidFill>
                  <a:latin typeface="Hobo Std"/>
                  <a:cs typeface="Hobo Std"/>
                </a:rPr>
                <a:t>10%</a:t>
              </a:r>
              <a:endParaRPr lang="es-ES_tradnl" sz="1200" dirty="0">
                <a:solidFill>
                  <a:srgbClr val="FFFFFF"/>
                </a:solidFill>
                <a:latin typeface="Hobo Std"/>
                <a:cs typeface="Hobo Std"/>
              </a:endParaRPr>
            </a:p>
          </p:txBody>
        </p:sp>
      </p:grpSp>
      <p:sp>
        <p:nvSpPr>
          <p:cNvPr id="23" name="Rectángulo 22"/>
          <p:cNvSpPr/>
          <p:nvPr/>
        </p:nvSpPr>
        <p:spPr>
          <a:xfrm>
            <a:off x="125550" y="4564023"/>
            <a:ext cx="159375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_tradnl" sz="1200" dirty="0">
                <a:solidFill>
                  <a:schemeClr val="tx1"/>
                </a:solidFill>
                <a:latin typeface="Hobo Std"/>
                <a:cs typeface="Hobo Std"/>
              </a:rPr>
              <a:t>Acuerdos y horario flexibles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94090" y="5017508"/>
            <a:ext cx="1625218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Reconocida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121356" y="5477844"/>
            <a:ext cx="1597951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Buena reputación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12" name="Conector recto 11"/>
          <p:cNvCxnSpPr/>
          <p:nvPr/>
        </p:nvCxnSpPr>
        <p:spPr>
          <a:xfrm flipH="1" flipV="1">
            <a:off x="-22706" y="2687904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12"/>
          <p:cNvCxnSpPr/>
          <p:nvPr/>
        </p:nvCxnSpPr>
        <p:spPr>
          <a:xfrm flipH="1" flipV="1">
            <a:off x="-22706" y="3142228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 flipH="1" flipV="1">
            <a:off x="-22705" y="3602565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 flipH="1" flipV="1">
            <a:off x="-22705" y="4056049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/>
          <p:cNvCxnSpPr/>
          <p:nvPr/>
        </p:nvCxnSpPr>
        <p:spPr>
          <a:xfrm flipH="1" flipV="1">
            <a:off x="-27267" y="4514121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 flipH="1" flipV="1">
            <a:off x="-22706" y="4963215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 flipH="1" flipV="1">
            <a:off x="-22706" y="5417539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 flipH="1" flipV="1">
            <a:off x="-22705" y="5877876"/>
            <a:ext cx="1834361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67 Rectángulo"/>
          <p:cNvSpPr/>
          <p:nvPr/>
        </p:nvSpPr>
        <p:spPr>
          <a:xfrm>
            <a:off x="694470" y="220050"/>
            <a:ext cx="35473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s-EC" sz="4000" dirty="0">
                <a:solidFill>
                  <a:prstClr val="white"/>
                </a:solidFill>
                <a:latin typeface="Hobo Std"/>
                <a:cs typeface="Hobo Std"/>
              </a:rPr>
              <a:t>¿Cómo debería </a:t>
            </a:r>
            <a:r>
              <a:rPr lang="es-EC" sz="4000" dirty="0" smtClean="0">
                <a:solidFill>
                  <a:prstClr val="white"/>
                </a:solidFill>
                <a:latin typeface="Hobo Std"/>
                <a:cs typeface="Hobo Std"/>
              </a:rPr>
              <a:t>ser</a:t>
            </a:r>
          </a:p>
        </p:txBody>
      </p:sp>
      <p:sp>
        <p:nvSpPr>
          <p:cNvPr id="106" name="67 Rectángulo"/>
          <p:cNvSpPr/>
          <p:nvPr/>
        </p:nvSpPr>
        <p:spPr>
          <a:xfrm>
            <a:off x="4241801" y="668820"/>
            <a:ext cx="4763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latin typeface="Hobo Std"/>
                <a:cs typeface="Hobo Std"/>
              </a:rPr>
              <a:t>la empresa donde </a:t>
            </a:r>
            <a:r>
              <a:rPr lang="es-EC" sz="2000" dirty="0" smtClean="0">
                <a:latin typeface="Hobo Std"/>
                <a:cs typeface="Hobo Std"/>
              </a:rPr>
              <a:t>les </a:t>
            </a:r>
            <a:r>
              <a:rPr lang="es-EC" sz="2000" dirty="0" smtClean="0">
                <a:latin typeface="Hobo Std"/>
                <a:cs typeface="Hobo Std"/>
              </a:rPr>
              <a:t>gustaría trabajar?</a:t>
            </a:r>
          </a:p>
        </p:txBody>
      </p:sp>
      <p:sp>
        <p:nvSpPr>
          <p:cNvPr id="165" name="Rectángulo 164"/>
          <p:cNvSpPr/>
          <p:nvPr/>
        </p:nvSpPr>
        <p:spPr>
          <a:xfrm>
            <a:off x="4408418" y="6348943"/>
            <a:ext cx="938666" cy="23472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Quito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6" name="Rectángulo 165"/>
          <p:cNvSpPr/>
          <p:nvPr/>
        </p:nvSpPr>
        <p:spPr>
          <a:xfrm>
            <a:off x="4403347" y="6592199"/>
            <a:ext cx="938666" cy="23472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Guayaquil</a:t>
            </a:r>
          </a:p>
        </p:txBody>
      </p:sp>
      <p:sp>
        <p:nvSpPr>
          <p:cNvPr id="161" name="Rectángulo 160"/>
          <p:cNvSpPr/>
          <p:nvPr/>
        </p:nvSpPr>
        <p:spPr>
          <a:xfrm>
            <a:off x="4407662" y="2535009"/>
            <a:ext cx="272316" cy="2395676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2" name="Rectángulo 161"/>
          <p:cNvSpPr/>
          <p:nvPr/>
        </p:nvSpPr>
        <p:spPr>
          <a:xfrm>
            <a:off x="4672960" y="2387085"/>
            <a:ext cx="272316" cy="25436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3" name="Rectángulo 162"/>
          <p:cNvSpPr/>
          <p:nvPr/>
        </p:nvSpPr>
        <p:spPr>
          <a:xfrm>
            <a:off x="4407662" y="2159121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67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4" name="Rectángulo 163"/>
          <p:cNvSpPr/>
          <p:nvPr/>
        </p:nvSpPr>
        <p:spPr>
          <a:xfrm>
            <a:off x="4672960" y="2012974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71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7" name="Rectángulo 166"/>
          <p:cNvSpPr/>
          <p:nvPr/>
        </p:nvSpPr>
        <p:spPr>
          <a:xfrm>
            <a:off x="4991566" y="3238654"/>
            <a:ext cx="272316" cy="1692031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8" name="Rectángulo 167"/>
          <p:cNvSpPr/>
          <p:nvPr/>
        </p:nvSpPr>
        <p:spPr>
          <a:xfrm>
            <a:off x="5256863" y="2778242"/>
            <a:ext cx="272316" cy="2152443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69" name="Rectángulo 168"/>
          <p:cNvSpPr/>
          <p:nvPr/>
        </p:nvSpPr>
        <p:spPr>
          <a:xfrm>
            <a:off x="4991566" y="2864543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47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0" name="Rectángulo 169"/>
          <p:cNvSpPr/>
          <p:nvPr/>
        </p:nvSpPr>
        <p:spPr>
          <a:xfrm>
            <a:off x="5256863" y="2404131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60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1" name="Rectángulo 170"/>
          <p:cNvSpPr/>
          <p:nvPr/>
        </p:nvSpPr>
        <p:spPr>
          <a:xfrm>
            <a:off x="5575213" y="2931864"/>
            <a:ext cx="272316" cy="1998821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2" name="Rectángulo 171"/>
          <p:cNvSpPr/>
          <p:nvPr/>
        </p:nvSpPr>
        <p:spPr>
          <a:xfrm>
            <a:off x="5840510" y="4082812"/>
            <a:ext cx="272316" cy="847873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3" name="Rectángulo 172"/>
          <p:cNvSpPr/>
          <p:nvPr/>
        </p:nvSpPr>
        <p:spPr>
          <a:xfrm>
            <a:off x="5575213" y="2557753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57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4" name="Rectángulo 173"/>
          <p:cNvSpPr/>
          <p:nvPr/>
        </p:nvSpPr>
        <p:spPr>
          <a:xfrm>
            <a:off x="5840510" y="3708704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23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5" name="Rectángulo 174"/>
          <p:cNvSpPr/>
          <p:nvPr/>
        </p:nvSpPr>
        <p:spPr>
          <a:xfrm>
            <a:off x="6150251" y="4082815"/>
            <a:ext cx="272316" cy="84787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6" name="Rectángulo 175"/>
          <p:cNvSpPr/>
          <p:nvPr/>
        </p:nvSpPr>
        <p:spPr>
          <a:xfrm>
            <a:off x="6415548" y="3847434"/>
            <a:ext cx="272316" cy="1083251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7" name="Rectángulo 176"/>
          <p:cNvSpPr/>
          <p:nvPr/>
        </p:nvSpPr>
        <p:spPr>
          <a:xfrm>
            <a:off x="6150251" y="3708704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23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8" name="Rectángulo 177"/>
          <p:cNvSpPr/>
          <p:nvPr/>
        </p:nvSpPr>
        <p:spPr>
          <a:xfrm>
            <a:off x="6415548" y="3473323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29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9" name="Rectángulo 178"/>
          <p:cNvSpPr/>
          <p:nvPr/>
        </p:nvSpPr>
        <p:spPr>
          <a:xfrm>
            <a:off x="6725346" y="4181593"/>
            <a:ext cx="272316" cy="749092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0" name="Rectángulo 179"/>
          <p:cNvSpPr/>
          <p:nvPr/>
        </p:nvSpPr>
        <p:spPr>
          <a:xfrm>
            <a:off x="6990642" y="4181590"/>
            <a:ext cx="272316" cy="749095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1" name="Rectángulo 180"/>
          <p:cNvSpPr/>
          <p:nvPr/>
        </p:nvSpPr>
        <p:spPr>
          <a:xfrm>
            <a:off x="6725346" y="3805702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21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2" name="Rectángulo 181"/>
          <p:cNvSpPr/>
          <p:nvPr/>
        </p:nvSpPr>
        <p:spPr>
          <a:xfrm>
            <a:off x="6990642" y="3805702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21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3" name="Rectángulo 182"/>
          <p:cNvSpPr/>
          <p:nvPr/>
        </p:nvSpPr>
        <p:spPr>
          <a:xfrm>
            <a:off x="7302986" y="4082809"/>
            <a:ext cx="270790" cy="847876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4" name="Rectángulo 183"/>
          <p:cNvSpPr/>
          <p:nvPr/>
        </p:nvSpPr>
        <p:spPr>
          <a:xfrm>
            <a:off x="7568283" y="4349066"/>
            <a:ext cx="272316" cy="581619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5" name="Rectángulo 184"/>
          <p:cNvSpPr/>
          <p:nvPr/>
        </p:nvSpPr>
        <p:spPr>
          <a:xfrm>
            <a:off x="7302986" y="3706921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24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6" name="Rectángulo 185"/>
          <p:cNvSpPr/>
          <p:nvPr/>
        </p:nvSpPr>
        <p:spPr>
          <a:xfrm>
            <a:off x="7568283" y="3974955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17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7" name="Rectángulo 186"/>
          <p:cNvSpPr/>
          <p:nvPr/>
        </p:nvSpPr>
        <p:spPr>
          <a:xfrm rot="16200000">
            <a:off x="3959887" y="5575021"/>
            <a:ext cx="1397162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Buen ambiente laboral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88" name="Rectángulo 187"/>
          <p:cNvSpPr/>
          <p:nvPr/>
        </p:nvSpPr>
        <p:spPr>
          <a:xfrm rot="16200000">
            <a:off x="4562130" y="5575021"/>
            <a:ext cx="1397162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Sueldos Justos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89" name="Rectángulo 188"/>
          <p:cNvSpPr/>
          <p:nvPr/>
        </p:nvSpPr>
        <p:spPr>
          <a:xfrm rot="16200000">
            <a:off x="5144164" y="5575020"/>
            <a:ext cx="1397162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Innovadora, social, ambiental y tecnológica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90" name="Rectángulo 189"/>
          <p:cNvSpPr/>
          <p:nvPr/>
        </p:nvSpPr>
        <p:spPr>
          <a:xfrm rot="16200000">
            <a:off x="5855612" y="5389976"/>
            <a:ext cx="1098699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Estable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91" name="Rectángulo 190"/>
          <p:cNvSpPr/>
          <p:nvPr/>
        </p:nvSpPr>
        <p:spPr>
          <a:xfrm rot="16200000">
            <a:off x="6292463" y="5575021"/>
            <a:ext cx="1397160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_tradnl" sz="1200" dirty="0">
                <a:solidFill>
                  <a:schemeClr val="tx1"/>
                </a:solidFill>
                <a:latin typeface="Hobo Std"/>
                <a:cs typeface="Hobo Std"/>
              </a:rPr>
              <a:t>Incentive desarrollo personal</a:t>
            </a:r>
          </a:p>
        </p:txBody>
      </p:sp>
      <p:sp>
        <p:nvSpPr>
          <p:cNvPr id="192" name="Rectángulo 191"/>
          <p:cNvSpPr/>
          <p:nvPr/>
        </p:nvSpPr>
        <p:spPr>
          <a:xfrm rot="16200000">
            <a:off x="6919596" y="5499229"/>
            <a:ext cx="1274917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_tradnl" sz="1200" dirty="0">
                <a:solidFill>
                  <a:schemeClr val="tx1"/>
                </a:solidFill>
                <a:latin typeface="Hobo Std"/>
                <a:cs typeface="Hobo Std"/>
              </a:rPr>
              <a:t>Acuerdos y horario flexibles</a:t>
            </a:r>
          </a:p>
        </p:txBody>
      </p:sp>
      <p:sp>
        <p:nvSpPr>
          <p:cNvPr id="193" name="Rectángulo 192"/>
          <p:cNvSpPr/>
          <p:nvPr/>
        </p:nvSpPr>
        <p:spPr>
          <a:xfrm rot="16200000">
            <a:off x="7495913" y="5514831"/>
            <a:ext cx="1300084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Reconocida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94" name="Rectángulo 193"/>
          <p:cNvSpPr/>
          <p:nvPr/>
        </p:nvSpPr>
        <p:spPr>
          <a:xfrm rot="16200000">
            <a:off x="8075511" y="5501308"/>
            <a:ext cx="1278271" cy="38540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/>
          <a:lstStyle/>
          <a:p>
            <a:pPr algn="r">
              <a:lnSpc>
                <a:spcPct val="90000"/>
              </a:lnSpc>
            </a:pPr>
            <a:r>
              <a:rPr lang="es-ES_tradnl" sz="1200" dirty="0" smtClean="0">
                <a:solidFill>
                  <a:schemeClr val="tx1"/>
                </a:solidFill>
                <a:latin typeface="Hobo Std"/>
                <a:cs typeface="Hobo Std"/>
              </a:rPr>
              <a:t>Buena reputación</a:t>
            </a:r>
            <a:endParaRPr lang="es-ES_tradnl" sz="12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95" name="Rectángulo 194"/>
          <p:cNvSpPr/>
          <p:nvPr/>
        </p:nvSpPr>
        <p:spPr>
          <a:xfrm>
            <a:off x="7880486" y="4390685"/>
            <a:ext cx="272315" cy="54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6" name="Rectángulo 195"/>
          <p:cNvSpPr/>
          <p:nvPr/>
        </p:nvSpPr>
        <p:spPr>
          <a:xfrm>
            <a:off x="8145784" y="4426685"/>
            <a:ext cx="272316" cy="504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7" name="Rectángulo 196"/>
          <p:cNvSpPr/>
          <p:nvPr/>
        </p:nvSpPr>
        <p:spPr>
          <a:xfrm>
            <a:off x="8458126" y="4534685"/>
            <a:ext cx="270790" cy="396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8" name="Rectángulo 197"/>
          <p:cNvSpPr/>
          <p:nvPr/>
        </p:nvSpPr>
        <p:spPr>
          <a:xfrm>
            <a:off x="8723424" y="4606685"/>
            <a:ext cx="272316" cy="324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endParaRPr lang="es-EC" sz="13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9" name="Rectángulo 198"/>
          <p:cNvSpPr/>
          <p:nvPr/>
        </p:nvSpPr>
        <p:spPr>
          <a:xfrm>
            <a:off x="7880486" y="4016574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15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00" name="Rectángulo 199"/>
          <p:cNvSpPr/>
          <p:nvPr/>
        </p:nvSpPr>
        <p:spPr>
          <a:xfrm>
            <a:off x="8145784" y="4052574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14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01" name="Rectángulo 200"/>
          <p:cNvSpPr/>
          <p:nvPr/>
        </p:nvSpPr>
        <p:spPr>
          <a:xfrm>
            <a:off x="8458126" y="4154955"/>
            <a:ext cx="272316" cy="36000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11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02" name="Rectángulo 201"/>
          <p:cNvSpPr/>
          <p:nvPr/>
        </p:nvSpPr>
        <p:spPr>
          <a:xfrm>
            <a:off x="8723424" y="4232574"/>
            <a:ext cx="272316" cy="360000"/>
          </a:xfrm>
          <a:prstGeom prst="rect">
            <a:avLst/>
          </a:prstGeom>
          <a:solidFill>
            <a:srgbClr val="893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000" dirty="0" smtClean="0">
              <a:solidFill>
                <a:srgbClr val="FFFFFF"/>
              </a:solidFill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s-EC" sz="1000" dirty="0" smtClean="0">
                <a:solidFill>
                  <a:srgbClr val="FFFFFF"/>
                </a:solidFill>
                <a:latin typeface="Hobo Std"/>
                <a:cs typeface="Hobo Std"/>
              </a:rPr>
              <a:t>9</a:t>
            </a: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cxnSp>
        <p:nvCxnSpPr>
          <p:cNvPr id="203" name="Conector recto 202"/>
          <p:cNvCxnSpPr/>
          <p:nvPr/>
        </p:nvCxnSpPr>
        <p:spPr>
          <a:xfrm flipH="1">
            <a:off x="4389630" y="4927705"/>
            <a:ext cx="4615545" cy="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" name="35 CuadroTexto"/>
          <p:cNvSpPr txBox="1"/>
          <p:nvPr/>
        </p:nvSpPr>
        <p:spPr>
          <a:xfrm>
            <a:off x="6370530" y="1456798"/>
            <a:ext cx="250764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lang="es-ES" sz="1600" b="0" kern="0" dirty="0" smtClean="0">
                <a:solidFill>
                  <a:srgbClr val="5C5F62"/>
                </a:solidFill>
                <a:latin typeface="Hobo Std"/>
                <a:cs typeface="Hobo Std"/>
              </a:rPr>
              <a:t>Confianza </a:t>
            </a:r>
          </a:p>
          <a:p>
            <a:pPr marL="285750" marR="0" lvl="0" indent="-28575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lang="es-ES" sz="1600" b="0" kern="0" dirty="0" smtClean="0">
                <a:solidFill>
                  <a:srgbClr val="5C5F62"/>
                </a:solidFill>
                <a:latin typeface="Hobo Std"/>
                <a:cs typeface="Hobo Std"/>
              </a:rPr>
              <a:t>Seguridad </a:t>
            </a:r>
          </a:p>
          <a:p>
            <a:pPr marL="285750" marR="0" lvl="0" indent="-28575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lang="es-ES" sz="1600" b="0" kern="0" dirty="0" smtClean="0">
                <a:solidFill>
                  <a:srgbClr val="5C5F62"/>
                </a:solidFill>
                <a:latin typeface="Hobo Std"/>
                <a:cs typeface="Hobo Std"/>
              </a:rPr>
              <a:t>Estabilidad.</a:t>
            </a:r>
          </a:p>
          <a:p>
            <a:pPr marL="285750" marR="0" lvl="0" indent="-28575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lang="es-ES" sz="1600" b="0" kern="0" dirty="0" smtClean="0">
                <a:solidFill>
                  <a:srgbClr val="5C5F62"/>
                </a:solidFill>
                <a:latin typeface="Hobo Std"/>
                <a:cs typeface="Hobo Std"/>
              </a:rPr>
              <a:t>Responsabilidad.</a:t>
            </a:r>
          </a:p>
          <a:p>
            <a:pPr marL="285750" marR="0" lvl="0" indent="-28575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ü"/>
              <a:tabLst/>
              <a:defRPr/>
            </a:pPr>
            <a:r>
              <a:rPr lang="es-ES" sz="1600" b="0" kern="0" dirty="0" smtClean="0">
                <a:solidFill>
                  <a:srgbClr val="5C5F62"/>
                </a:solidFill>
                <a:latin typeface="Hobo Std"/>
                <a:cs typeface="Hobo Std"/>
              </a:rPr>
              <a:t>Seriedad.</a:t>
            </a:r>
          </a:p>
        </p:txBody>
      </p:sp>
    </p:spTree>
    <p:extLst>
      <p:ext uri="{BB962C8B-B14F-4D97-AF65-F5344CB8AC3E}">
        <p14:creationId xmlns:p14="http://schemas.microsoft.com/office/powerpoint/2010/main" val="35863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pic>
        <p:nvPicPr>
          <p:cNvPr id="70" name="Imagen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928719"/>
            <a:ext cx="577995" cy="542476"/>
          </a:xfrm>
          <a:prstGeom prst="rect">
            <a:avLst/>
          </a:prstGeom>
        </p:spPr>
      </p:pic>
      <p:sp>
        <p:nvSpPr>
          <p:cNvPr id="72" name="Rectángulo 71"/>
          <p:cNvSpPr/>
          <p:nvPr/>
        </p:nvSpPr>
        <p:spPr>
          <a:xfrm>
            <a:off x="2521858" y="3173947"/>
            <a:ext cx="4143622" cy="6822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2800" dirty="0" err="1">
                <a:solidFill>
                  <a:srgbClr val="FFFFFF"/>
                </a:solidFill>
                <a:latin typeface="Hobo Std"/>
                <a:cs typeface="Hobo Std"/>
              </a:rPr>
              <a:t>E</a:t>
            </a:r>
            <a:r>
              <a:rPr lang="en-US" sz="2800" dirty="0" err="1" smtClean="0">
                <a:solidFill>
                  <a:srgbClr val="FFFFFF"/>
                </a:solidFill>
                <a:latin typeface="Hobo Std"/>
                <a:cs typeface="Hobo Std"/>
              </a:rPr>
              <a:t>stilo</a:t>
            </a:r>
            <a:r>
              <a:rPr lang="en-US" sz="2800" dirty="0" smtClean="0">
                <a:solidFill>
                  <a:srgbClr val="FFFFFF"/>
                </a:solidFill>
                <a:latin typeface="Hobo Std"/>
                <a:cs typeface="Hobo Std"/>
              </a:rPr>
              <a:t> de vida, 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2800" dirty="0" err="1" smtClean="0">
                <a:solidFill>
                  <a:srgbClr val="FFFFFF"/>
                </a:solidFill>
                <a:latin typeface="Hobo Std"/>
                <a:cs typeface="Hobo Std"/>
              </a:rPr>
              <a:t>rutinas</a:t>
            </a:r>
            <a:r>
              <a:rPr lang="en-US" sz="2800" dirty="0" smtClean="0">
                <a:solidFill>
                  <a:srgbClr val="FFFFFF"/>
                </a:solidFill>
                <a:latin typeface="Hobo Std"/>
                <a:cs typeface="Hobo Std"/>
              </a:rPr>
              <a:t> y </a:t>
            </a:r>
            <a:r>
              <a:rPr lang="en-US" sz="2800" dirty="0" err="1" smtClean="0">
                <a:solidFill>
                  <a:srgbClr val="FFFFFF"/>
                </a:solidFill>
                <a:latin typeface="Hobo Std"/>
                <a:cs typeface="Hobo Std"/>
              </a:rPr>
              <a:t>educación</a:t>
            </a:r>
            <a:endParaRPr lang="es-CO" sz="28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3" name="Rectángulo 72"/>
          <p:cNvSpPr/>
          <p:nvPr/>
        </p:nvSpPr>
        <p:spPr>
          <a:xfrm>
            <a:off x="4321033" y="4017562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 smtClean="0">
                <a:solidFill>
                  <a:schemeClr val="tx1"/>
                </a:solidFill>
                <a:latin typeface="Hobo Std"/>
                <a:cs typeface="Hobo Std"/>
              </a:rPr>
              <a:t>1</a:t>
            </a:r>
            <a:endParaRPr lang="es-EC" sz="24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241751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674721"/>
            <a:ext cx="577995" cy="542476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2421336" y="3191820"/>
            <a:ext cx="4607257" cy="4164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500" dirty="0" smtClean="0">
                <a:solidFill>
                  <a:schemeClr val="bg1"/>
                </a:solidFill>
                <a:latin typeface="Hobo Std"/>
                <a:cs typeface="Hobo Std"/>
              </a:rPr>
              <a:t>EMPRENDIMIENTO</a:t>
            </a:r>
            <a:endParaRPr lang="es-CO" sz="35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4320343" y="3763564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>
                <a:solidFill>
                  <a:srgbClr val="000000"/>
                </a:solidFill>
                <a:latin typeface="Hobo Std"/>
                <a:cs typeface="Hobo Std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531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2"/>
          <a:srcRect r="12598"/>
          <a:stretch/>
        </p:blipFill>
        <p:spPr>
          <a:xfrm flipH="1" flipV="1">
            <a:off x="-1" y="343794"/>
            <a:ext cx="4822521" cy="1158114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2"/>
          <a:srcRect r="16371"/>
          <a:stretch/>
        </p:blipFill>
        <p:spPr>
          <a:xfrm flipV="1">
            <a:off x="5403944" y="3736123"/>
            <a:ext cx="3754168" cy="1158114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2"/>
          <a:srcRect r="16686"/>
          <a:stretch/>
        </p:blipFill>
        <p:spPr>
          <a:xfrm flipV="1">
            <a:off x="5403944" y="69553"/>
            <a:ext cx="3740056" cy="115811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7957" y="1412776"/>
            <a:ext cx="1766364" cy="1749778"/>
          </a:xfrm>
          <a:prstGeom prst="rect">
            <a:avLst/>
          </a:prstGeom>
        </p:spPr>
      </p:pic>
      <p:sp>
        <p:nvSpPr>
          <p:cNvPr id="3" name="Rectangle 30"/>
          <p:cNvSpPr/>
          <p:nvPr/>
        </p:nvSpPr>
        <p:spPr bwMode="gray">
          <a:xfrm>
            <a:off x="1164168" y="1821999"/>
            <a:ext cx="1213556" cy="112888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60%</a:t>
            </a:r>
            <a:endParaRPr lang="nl-BE" sz="4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42623" y="4697843"/>
            <a:ext cx="1766364" cy="1749778"/>
          </a:xfrm>
          <a:prstGeom prst="rect">
            <a:avLst/>
          </a:prstGeom>
        </p:spPr>
      </p:pic>
      <p:sp>
        <p:nvSpPr>
          <p:cNvPr id="5" name="Rectangle 30"/>
          <p:cNvSpPr/>
          <p:nvPr/>
        </p:nvSpPr>
        <p:spPr bwMode="gray">
          <a:xfrm>
            <a:off x="1248834" y="5107066"/>
            <a:ext cx="1213556" cy="112888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14%</a:t>
            </a:r>
            <a:endParaRPr lang="nl-BE" sz="4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634" y="3075066"/>
            <a:ext cx="1766364" cy="1749778"/>
          </a:xfrm>
          <a:prstGeom prst="rect">
            <a:avLst/>
          </a:prstGeom>
        </p:spPr>
      </p:pic>
      <p:sp>
        <p:nvSpPr>
          <p:cNvPr id="7" name="Rectangle 30"/>
          <p:cNvSpPr/>
          <p:nvPr/>
        </p:nvSpPr>
        <p:spPr bwMode="gray">
          <a:xfrm>
            <a:off x="335845" y="3484289"/>
            <a:ext cx="1213556" cy="112888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14%</a:t>
            </a:r>
            <a:endParaRPr lang="nl-BE" sz="4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8" name="56 Rectángulo"/>
          <p:cNvSpPr/>
          <p:nvPr/>
        </p:nvSpPr>
        <p:spPr>
          <a:xfrm>
            <a:off x="2504723" y="1412776"/>
            <a:ext cx="2317798" cy="174977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Alguien </a:t>
            </a:r>
            <a:r>
              <a:rPr lang="es-EC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que inicia y/o es dueño de </a:t>
            </a:r>
            <a:r>
              <a:rPr lang="es-EC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un negocio</a:t>
            </a:r>
            <a:r>
              <a:rPr lang="es-EC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.</a:t>
            </a:r>
          </a:p>
        </p:txBody>
      </p:sp>
      <p:sp>
        <p:nvSpPr>
          <p:cNvPr id="9" name="57 Rectángulo"/>
          <p:cNvSpPr/>
          <p:nvPr/>
        </p:nvSpPr>
        <p:spPr>
          <a:xfrm>
            <a:off x="1674587" y="3077887"/>
            <a:ext cx="2276524" cy="174695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Alguien que inicia y/o es dueño de un negocio donde hay más de un empleado.</a:t>
            </a:r>
          </a:p>
        </p:txBody>
      </p:sp>
      <p:sp>
        <p:nvSpPr>
          <p:cNvPr id="10" name="58 Rectángulo"/>
          <p:cNvSpPr/>
          <p:nvPr/>
        </p:nvSpPr>
        <p:spPr>
          <a:xfrm>
            <a:off x="2591623" y="4697843"/>
            <a:ext cx="2230898" cy="174977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Alguien que inicia y/o es dueño de un negocio </a:t>
            </a:r>
            <a:endParaRPr lang="es-EC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que </a:t>
            </a:r>
            <a:r>
              <a:rPr lang="es-EC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opera alrededor del mundo.</a:t>
            </a:r>
          </a:p>
        </p:txBody>
      </p:sp>
      <p:sp>
        <p:nvSpPr>
          <p:cNvPr id="11" name="55 Rectángulo"/>
          <p:cNvSpPr/>
          <p:nvPr/>
        </p:nvSpPr>
        <p:spPr>
          <a:xfrm>
            <a:off x="29634" y="598778"/>
            <a:ext cx="4457699" cy="58477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¿</a:t>
            </a: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Cuál </a:t>
            </a:r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frase describe de MEJOR </a:t>
            </a: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MANERA</a:t>
            </a:r>
          </a:p>
          <a:p>
            <a:pPr algn="r"/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lo </a:t>
            </a:r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que es ser un EMPRENDEDOR?  </a:t>
            </a:r>
          </a:p>
        </p:txBody>
      </p:sp>
      <p:sp>
        <p:nvSpPr>
          <p:cNvPr id="12" name="60 Rectángulo"/>
          <p:cNvSpPr/>
          <p:nvPr/>
        </p:nvSpPr>
        <p:spPr>
          <a:xfrm>
            <a:off x="5580112" y="507907"/>
            <a:ext cx="3563888" cy="58477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r>
              <a:rPr lang="es-EC" sz="1600" dirty="0">
                <a:solidFill>
                  <a:schemeClr val="bg1"/>
                </a:solidFill>
                <a:latin typeface="Hobo Std"/>
                <a:cs typeface="Hobo Std"/>
              </a:rPr>
              <a:t>En mi país, </a:t>
            </a:r>
            <a:r>
              <a:rPr lang="es-EC" sz="1600" dirty="0" smtClean="0">
                <a:solidFill>
                  <a:schemeClr val="bg1"/>
                </a:solidFill>
                <a:latin typeface="Hobo Std"/>
                <a:cs typeface="Hobo Std"/>
              </a:rPr>
              <a:t>convertirse en</a:t>
            </a:r>
          </a:p>
          <a:p>
            <a:r>
              <a:rPr lang="es-EC" sz="1600" dirty="0" smtClean="0">
                <a:solidFill>
                  <a:schemeClr val="bg1"/>
                </a:solidFill>
                <a:latin typeface="Hobo Std"/>
                <a:cs typeface="Hobo Std"/>
              </a:rPr>
              <a:t>un </a:t>
            </a:r>
            <a:r>
              <a:rPr lang="es-EC" sz="1600" dirty="0">
                <a:solidFill>
                  <a:schemeClr val="bg1"/>
                </a:solidFill>
                <a:latin typeface="Hobo Std"/>
                <a:cs typeface="Hobo Std"/>
              </a:rPr>
              <a:t>emprendedor es…</a:t>
            </a:r>
          </a:p>
        </p:txBody>
      </p:sp>
      <p:graphicFrame>
        <p:nvGraphicFramePr>
          <p:cNvPr id="14" name="8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27374"/>
              </p:ext>
            </p:extLst>
          </p:nvPr>
        </p:nvGraphicFramePr>
        <p:xfrm>
          <a:off x="5580112" y="1120939"/>
          <a:ext cx="3456384" cy="213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72 CuadroTexto"/>
          <p:cNvSpPr txBox="1"/>
          <p:nvPr/>
        </p:nvSpPr>
        <p:spPr>
          <a:xfrm>
            <a:off x="6995527" y="1412776"/>
            <a:ext cx="32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b="0" dirty="0" smtClean="0">
                <a:solidFill>
                  <a:prstClr val="black"/>
                </a:solidFill>
                <a:latin typeface="Hobo Std"/>
                <a:cs typeface="Hobo Std"/>
              </a:rPr>
              <a:t>%</a:t>
            </a:r>
            <a:endParaRPr lang="es-EC" sz="1400" b="0" dirty="0">
              <a:solidFill>
                <a:prstClr val="black"/>
              </a:solidFill>
              <a:latin typeface="Hobo Std"/>
              <a:cs typeface="Hobo Std"/>
            </a:endParaRPr>
          </a:p>
        </p:txBody>
      </p:sp>
      <p:sp>
        <p:nvSpPr>
          <p:cNvPr id="17" name="30 Rectángulo"/>
          <p:cNvSpPr/>
          <p:nvPr/>
        </p:nvSpPr>
        <p:spPr>
          <a:xfrm>
            <a:off x="7345303" y="1782109"/>
            <a:ext cx="1091934" cy="135886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" name="31 Rectángulo"/>
          <p:cNvSpPr/>
          <p:nvPr/>
        </p:nvSpPr>
        <p:spPr>
          <a:xfrm>
            <a:off x="5712314" y="1782108"/>
            <a:ext cx="1091934" cy="135886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5" name="63 Rectángulo"/>
          <p:cNvSpPr/>
          <p:nvPr/>
        </p:nvSpPr>
        <p:spPr>
          <a:xfrm>
            <a:off x="5580111" y="3984707"/>
            <a:ext cx="3578001" cy="83099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r>
              <a:rPr lang="es-EC" sz="1600" dirty="0">
                <a:solidFill>
                  <a:schemeClr val="bg1"/>
                </a:solidFill>
                <a:latin typeface="Hobo Std"/>
                <a:cs typeface="Hobo Std"/>
              </a:rPr>
              <a:t>Ser emprendedor a una edad joven afectaría negativamente el </a:t>
            </a:r>
            <a:endParaRPr lang="es-EC" sz="1600" dirty="0" smtClean="0">
              <a:solidFill>
                <a:schemeClr val="bg1"/>
              </a:solidFill>
              <a:latin typeface="Hobo Std"/>
              <a:cs typeface="Hobo Std"/>
            </a:endParaRPr>
          </a:p>
          <a:p>
            <a:r>
              <a:rPr lang="es-EC" sz="1600" dirty="0" smtClean="0">
                <a:solidFill>
                  <a:schemeClr val="bg1"/>
                </a:solidFill>
                <a:latin typeface="Hobo Std"/>
                <a:cs typeface="Hobo Std"/>
              </a:rPr>
              <a:t>ÉXITO </a:t>
            </a:r>
            <a:r>
              <a:rPr lang="es-EC" sz="1600" dirty="0">
                <a:solidFill>
                  <a:schemeClr val="bg1"/>
                </a:solidFill>
                <a:latin typeface="Hobo Std"/>
                <a:cs typeface="Hobo Std"/>
              </a:rPr>
              <a:t>del negocio? </a:t>
            </a:r>
          </a:p>
        </p:txBody>
      </p:sp>
      <p:graphicFrame>
        <p:nvGraphicFramePr>
          <p:cNvPr id="26" name="8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853459"/>
              </p:ext>
            </p:extLst>
          </p:nvPr>
        </p:nvGraphicFramePr>
        <p:xfrm>
          <a:off x="5594553" y="4719331"/>
          <a:ext cx="3456384" cy="213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019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ángulo 124"/>
          <p:cNvSpPr/>
          <p:nvPr/>
        </p:nvSpPr>
        <p:spPr>
          <a:xfrm>
            <a:off x="-27267" y="4078111"/>
            <a:ext cx="9171267" cy="2779889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5293020" y="2747739"/>
            <a:ext cx="1529258" cy="683044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3678532" y="2483634"/>
            <a:ext cx="1529257" cy="947150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067220" y="2300110"/>
            <a:ext cx="1529258" cy="1130674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52732" y="282221"/>
            <a:ext cx="1529257" cy="3148560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gray">
          <a:xfrm>
            <a:off x="6976469" y="2871387"/>
            <a:ext cx="1529258" cy="558000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2" name="239 Rectángulo"/>
          <p:cNvSpPr/>
          <p:nvPr/>
        </p:nvSpPr>
        <p:spPr>
          <a:xfrm>
            <a:off x="165401" y="4247858"/>
            <a:ext cx="3744416" cy="493476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>
                <a:solidFill>
                  <a:schemeClr val="bg1"/>
                </a:solidFill>
                <a:latin typeface="Hobo Std"/>
                <a:cs typeface="Hobo Std"/>
              </a:rPr>
              <a:t>Cuales son las razones que IMPEDIRÍAN que usted comience un negocio?</a:t>
            </a:r>
          </a:p>
        </p:txBody>
      </p:sp>
      <p:sp>
        <p:nvSpPr>
          <p:cNvPr id="94" name="241 Rectángulo"/>
          <p:cNvSpPr/>
          <p:nvPr/>
        </p:nvSpPr>
        <p:spPr>
          <a:xfrm>
            <a:off x="4845921" y="4544189"/>
            <a:ext cx="3744416" cy="493476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C" sz="1400" dirty="0">
                <a:solidFill>
                  <a:schemeClr val="bg1"/>
                </a:solidFill>
                <a:latin typeface="Hobo Std"/>
                <a:cs typeface="Hobo Std"/>
              </a:rPr>
              <a:t>Cuales son las razones que FOMENTARIAN que usted comience un negocio?</a:t>
            </a:r>
          </a:p>
        </p:txBody>
      </p:sp>
      <p:graphicFrame>
        <p:nvGraphicFramePr>
          <p:cNvPr id="95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986264"/>
              </p:ext>
            </p:extLst>
          </p:nvPr>
        </p:nvGraphicFramePr>
        <p:xfrm>
          <a:off x="4640392" y="5065259"/>
          <a:ext cx="4248472" cy="1383520"/>
        </p:xfrm>
        <a:graphic>
          <a:graphicData uri="http://schemas.openxmlformats.org/drawingml/2006/table">
            <a:tbl>
              <a:tblPr bandRow="1">
                <a:tableStyleId>{125E5076-3810-47DD-B79F-674D7AD40C01}</a:tableStyleId>
              </a:tblPr>
              <a:tblGrid>
                <a:gridCol w="3398473"/>
                <a:gridCol w="849999"/>
              </a:tblGrid>
              <a:tr h="345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%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Total</a:t>
                      </a:r>
                      <a:endParaRPr lang="es-EC" sz="1300" b="1" i="0" u="none" strike="noStrike" dirty="0" smtClean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</a:tr>
              <a:tr h="345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Estar desempleado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45%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</a:tr>
              <a:tr h="345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Capaz de tener financiamiento apropiado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29%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</a:tr>
              <a:tr h="345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Yo quiero la responsabilidad.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s-EC" sz="1300" u="none" strike="noStrike" dirty="0" smtClean="0">
                          <a:effectLst/>
                          <a:latin typeface="Hobo Std"/>
                          <a:cs typeface="Hobo Std"/>
                        </a:rPr>
                        <a:t>25%</a:t>
                      </a:r>
                      <a:endParaRPr lang="es-EC" sz="1300" b="1" i="0" u="none" strike="noStrike" dirty="0">
                        <a:solidFill>
                          <a:srgbClr val="FFFFFF"/>
                        </a:solidFill>
                        <a:effectLst/>
                        <a:latin typeface="Hobo Std"/>
                        <a:cs typeface="Hobo Std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6" name="243 CuadroTexto"/>
          <p:cNvSpPr txBox="1"/>
          <p:nvPr/>
        </p:nvSpPr>
        <p:spPr>
          <a:xfrm>
            <a:off x="8328429" y="6606754"/>
            <a:ext cx="8002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000" dirty="0">
                <a:solidFill>
                  <a:srgbClr val="5959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bo Std"/>
                <a:cs typeface="Hobo Std"/>
              </a:rPr>
              <a:t>Casos </a:t>
            </a:r>
            <a:r>
              <a:rPr lang="es-EC" sz="1000" dirty="0" smtClean="0">
                <a:solidFill>
                  <a:srgbClr val="5959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obo Std"/>
                <a:cs typeface="Hobo Std"/>
              </a:rPr>
              <a:t>300</a:t>
            </a:r>
            <a:endParaRPr lang="es-EC" sz="1000" dirty="0">
              <a:solidFill>
                <a:srgbClr val="5959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obo Std"/>
              <a:cs typeface="Hobo Std"/>
            </a:endParaRPr>
          </a:p>
        </p:txBody>
      </p:sp>
      <p:sp>
        <p:nvSpPr>
          <p:cNvPr id="106" name="Text Box 28"/>
          <p:cNvSpPr txBox="1">
            <a:spLocks noChangeArrowheads="1"/>
          </p:cNvSpPr>
          <p:nvPr/>
        </p:nvSpPr>
        <p:spPr bwMode="gray">
          <a:xfrm>
            <a:off x="7005459" y="3467614"/>
            <a:ext cx="148119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/>
              <a:t>Trabajar en Un negocio Familiar</a:t>
            </a:r>
          </a:p>
        </p:txBody>
      </p:sp>
      <p:sp>
        <p:nvSpPr>
          <p:cNvPr id="107" name="Text Box 28"/>
          <p:cNvSpPr txBox="1">
            <a:spLocks noChangeArrowheads="1"/>
          </p:cNvSpPr>
          <p:nvPr/>
        </p:nvSpPr>
        <p:spPr bwMode="gray">
          <a:xfrm>
            <a:off x="5349276" y="3467614"/>
            <a:ext cx="1484240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/>
              <a:t>Trabajar en Organizaciones No Gubernamentales</a:t>
            </a:r>
          </a:p>
        </p:txBody>
      </p:sp>
      <p:sp>
        <p:nvSpPr>
          <p:cNvPr id="108" name="Text Box 28"/>
          <p:cNvSpPr txBox="1">
            <a:spLocks noChangeArrowheads="1"/>
          </p:cNvSpPr>
          <p:nvPr/>
        </p:nvSpPr>
        <p:spPr bwMode="gray">
          <a:xfrm>
            <a:off x="3724067" y="3467614"/>
            <a:ext cx="1493373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/>
              <a:t>Trabajar en una empresa privada/ grande o mediana</a:t>
            </a:r>
          </a:p>
        </p:txBody>
      </p:sp>
      <p:sp>
        <p:nvSpPr>
          <p:cNvPr id="109" name="Text Box 28"/>
          <p:cNvSpPr txBox="1">
            <a:spLocks noChangeArrowheads="1"/>
          </p:cNvSpPr>
          <p:nvPr/>
        </p:nvSpPr>
        <p:spPr bwMode="gray">
          <a:xfrm>
            <a:off x="2108916" y="3467614"/>
            <a:ext cx="148119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/>
              <a:t>Trabajar en el gobierno / sector público</a:t>
            </a:r>
          </a:p>
        </p:txBody>
      </p:sp>
      <p:sp>
        <p:nvSpPr>
          <p:cNvPr id="110" name="Text Box 28"/>
          <p:cNvSpPr txBox="1">
            <a:spLocks noChangeArrowheads="1"/>
          </p:cNvSpPr>
          <p:nvPr/>
        </p:nvSpPr>
        <p:spPr bwMode="gray">
          <a:xfrm>
            <a:off x="483708" y="3467614"/>
            <a:ext cx="148119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/>
              <a:t>Tener mi propio negocio / empresa</a:t>
            </a:r>
          </a:p>
        </p:txBody>
      </p:sp>
      <p:pic>
        <p:nvPicPr>
          <p:cNvPr id="111" name="Imagen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3214808" y="638345"/>
            <a:ext cx="5517678" cy="1158114"/>
          </a:xfrm>
          <a:prstGeom prst="rect">
            <a:avLst/>
          </a:prstGeom>
        </p:spPr>
      </p:pic>
      <p:sp>
        <p:nvSpPr>
          <p:cNvPr id="112" name="55 Rectángulo"/>
          <p:cNvSpPr/>
          <p:nvPr/>
        </p:nvSpPr>
        <p:spPr>
          <a:xfrm>
            <a:off x="3939599" y="893329"/>
            <a:ext cx="4457699" cy="77178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es-EC" altLang="es-ES" sz="1600" dirty="0">
                <a:solidFill>
                  <a:srgbClr val="FFFFFF"/>
                </a:solidFill>
                <a:latin typeface="Hobo Std"/>
                <a:cs typeface="Hobo Std"/>
              </a:rPr>
              <a:t>Si en estos momentos usted estuviera buscando una manera de </a:t>
            </a:r>
            <a:r>
              <a:rPr lang="es-EC" altLang="es-ES" sz="1600" dirty="0" smtClean="0">
                <a:solidFill>
                  <a:srgbClr val="FFFFFF"/>
                </a:solidFill>
                <a:latin typeface="Hobo Std"/>
                <a:cs typeface="Hobo Std"/>
              </a:rPr>
              <a:t>ganarse</a:t>
            </a:r>
          </a:p>
          <a:p>
            <a:pPr algn="r"/>
            <a:r>
              <a:rPr lang="es-EC" altLang="es-ES" sz="1600" dirty="0" smtClean="0">
                <a:solidFill>
                  <a:srgbClr val="FFFFFF"/>
                </a:solidFill>
                <a:latin typeface="Hobo Std"/>
                <a:cs typeface="Hobo Std"/>
              </a:rPr>
              <a:t> </a:t>
            </a:r>
            <a:r>
              <a:rPr lang="es-EC" altLang="es-ES" sz="1600" dirty="0">
                <a:solidFill>
                  <a:srgbClr val="FFFFFF"/>
                </a:solidFill>
                <a:latin typeface="Hobo Std"/>
                <a:cs typeface="Hobo Std"/>
              </a:rPr>
              <a:t>la vida, cuál preferiría?</a:t>
            </a:r>
          </a:p>
        </p:txBody>
      </p:sp>
      <p:sp>
        <p:nvSpPr>
          <p:cNvPr id="120" name="AutoShape 4"/>
          <p:cNvSpPr>
            <a:spLocks noChangeArrowheads="1"/>
          </p:cNvSpPr>
          <p:nvPr/>
        </p:nvSpPr>
        <p:spPr bwMode="gray">
          <a:xfrm>
            <a:off x="5369868" y="2800080"/>
            <a:ext cx="1376332" cy="558752"/>
          </a:xfrm>
          <a:prstGeom prst="roundRect">
            <a:avLst>
              <a:gd name="adj" fmla="val 952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21" name="AutoShape 5"/>
          <p:cNvSpPr>
            <a:spLocks noChangeArrowheads="1"/>
          </p:cNvSpPr>
          <p:nvPr/>
        </p:nvSpPr>
        <p:spPr bwMode="gray">
          <a:xfrm>
            <a:off x="3747497" y="2584032"/>
            <a:ext cx="1376331" cy="774800"/>
          </a:xfrm>
          <a:prstGeom prst="roundRect">
            <a:avLst>
              <a:gd name="adj" fmla="val 952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22" name="AutoShape 6"/>
          <p:cNvSpPr>
            <a:spLocks noChangeArrowheads="1"/>
          </p:cNvSpPr>
          <p:nvPr/>
        </p:nvSpPr>
        <p:spPr bwMode="gray">
          <a:xfrm>
            <a:off x="2127984" y="2433903"/>
            <a:ext cx="1376332" cy="924929"/>
          </a:xfrm>
          <a:prstGeom prst="roundRect">
            <a:avLst>
              <a:gd name="adj" fmla="val 952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23" name="AutoShape 7"/>
          <p:cNvSpPr>
            <a:spLocks noChangeArrowheads="1"/>
          </p:cNvSpPr>
          <p:nvPr/>
        </p:nvSpPr>
        <p:spPr bwMode="gray">
          <a:xfrm>
            <a:off x="533835" y="525128"/>
            <a:ext cx="1376331" cy="2833704"/>
          </a:xfrm>
          <a:prstGeom prst="roundRect">
            <a:avLst>
              <a:gd name="adj" fmla="val 9523"/>
            </a:avLst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24" name="AutoShape 4"/>
          <p:cNvSpPr>
            <a:spLocks noChangeArrowheads="1"/>
          </p:cNvSpPr>
          <p:nvPr/>
        </p:nvSpPr>
        <p:spPr bwMode="gray">
          <a:xfrm>
            <a:off x="7055557" y="2970076"/>
            <a:ext cx="1376332" cy="388756"/>
          </a:xfrm>
          <a:prstGeom prst="roundRect">
            <a:avLst>
              <a:gd name="adj" fmla="val 9523"/>
            </a:avLst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1" name="219 CuadroTexto"/>
          <p:cNvSpPr txBox="1"/>
          <p:nvPr/>
        </p:nvSpPr>
        <p:spPr>
          <a:xfrm>
            <a:off x="545941" y="2984721"/>
            <a:ext cx="1346573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latin typeface="Hobo Std"/>
                <a:cs typeface="Hobo Std"/>
              </a:rPr>
              <a:t>51%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102" name="220 CuadroTexto"/>
          <p:cNvSpPr txBox="1"/>
          <p:nvPr/>
        </p:nvSpPr>
        <p:spPr>
          <a:xfrm>
            <a:off x="2075228" y="2984721"/>
            <a:ext cx="1553199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latin typeface="Hobo Std"/>
                <a:cs typeface="Hobo Std"/>
              </a:rPr>
              <a:t>13%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103" name="221 CuadroTexto"/>
          <p:cNvSpPr txBox="1"/>
          <p:nvPr/>
        </p:nvSpPr>
        <p:spPr>
          <a:xfrm>
            <a:off x="3660171" y="2984721"/>
            <a:ext cx="1553199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latin typeface="Hobo Std"/>
                <a:cs typeface="Hobo Std"/>
              </a:rPr>
              <a:t>12%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104" name="222 CuadroTexto"/>
          <p:cNvSpPr txBox="1"/>
          <p:nvPr/>
        </p:nvSpPr>
        <p:spPr>
          <a:xfrm>
            <a:off x="5264290" y="2984721"/>
            <a:ext cx="1553199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latin typeface="Hobo Std"/>
                <a:cs typeface="Hobo Std"/>
              </a:rPr>
              <a:t>10%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105" name="230 CuadroTexto"/>
          <p:cNvSpPr txBox="1"/>
          <p:nvPr/>
        </p:nvSpPr>
        <p:spPr>
          <a:xfrm>
            <a:off x="6976469" y="2984721"/>
            <a:ext cx="1510182" cy="360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latin typeface="Hobo Std"/>
                <a:cs typeface="Hobo Std"/>
              </a:rPr>
              <a:t>7%</a:t>
            </a:r>
            <a:endParaRPr lang="es-EC" sz="1600" dirty="0">
              <a:latin typeface="Hobo Std"/>
              <a:cs typeface="Hobo Std"/>
            </a:endParaRPr>
          </a:p>
        </p:txBody>
      </p:sp>
      <p:pic>
        <p:nvPicPr>
          <p:cNvPr id="126" name="Imagen 125" descr="Circulo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11" y="4649819"/>
            <a:ext cx="1982405" cy="1982405"/>
          </a:xfrm>
          <a:prstGeom prst="rect">
            <a:avLst/>
          </a:prstGeom>
        </p:spPr>
      </p:pic>
      <p:sp>
        <p:nvSpPr>
          <p:cNvPr id="127" name="57 Rectángulo"/>
          <p:cNvSpPr/>
          <p:nvPr/>
        </p:nvSpPr>
        <p:spPr>
          <a:xfrm>
            <a:off x="507637" y="5064282"/>
            <a:ext cx="1267081" cy="117322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solidFill>
                  <a:srgbClr val="FFFFFF"/>
                </a:solidFill>
                <a:latin typeface="Hobo Std"/>
                <a:cs typeface="Hobo Std"/>
              </a:rPr>
              <a:t>44%</a:t>
            </a:r>
            <a:endParaRPr lang="es-EC" sz="2000" dirty="0" smtClean="0">
              <a:latin typeface="Hobo Std"/>
              <a:cs typeface="Hobo Std"/>
            </a:endParaRPr>
          </a:p>
          <a:p>
            <a:pPr algn="ctr">
              <a:lnSpc>
                <a:spcPct val="80000"/>
              </a:lnSpc>
            </a:pPr>
            <a:r>
              <a:rPr lang="es-EC" sz="1200" dirty="0">
                <a:latin typeface="Hobo Std"/>
                <a:cs typeface="Hobo Std"/>
              </a:rPr>
              <a:t>I</a:t>
            </a:r>
            <a:r>
              <a:rPr lang="es-EC" sz="1200" dirty="0">
                <a:solidFill>
                  <a:srgbClr val="000000"/>
                </a:solidFill>
                <a:latin typeface="Hobo Std"/>
                <a:cs typeface="Hobo Std"/>
              </a:rPr>
              <a:t>ncapaz de tener financiamiento </a:t>
            </a: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apropiado</a:t>
            </a:r>
            <a:endParaRPr lang="es-EC" sz="1200" b="1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129" name="Imagen 128" descr="Circulo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578" y="4641343"/>
            <a:ext cx="1982405" cy="1982405"/>
          </a:xfrm>
          <a:prstGeom prst="rect">
            <a:avLst/>
          </a:prstGeom>
        </p:spPr>
      </p:pic>
      <p:sp>
        <p:nvSpPr>
          <p:cNvPr id="130" name="57 Rectángulo"/>
          <p:cNvSpPr/>
          <p:nvPr/>
        </p:nvSpPr>
        <p:spPr>
          <a:xfrm>
            <a:off x="2313704" y="5055806"/>
            <a:ext cx="1267081" cy="117322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solidFill>
                  <a:srgbClr val="FFFFFF"/>
                </a:solidFill>
                <a:latin typeface="Hobo Std"/>
                <a:cs typeface="Hobo Std"/>
              </a:rPr>
              <a:t>31%</a:t>
            </a:r>
          </a:p>
          <a:p>
            <a:pPr algn="ctr" fontAlgn="b"/>
            <a:r>
              <a:rPr lang="es-EC" sz="1200" dirty="0">
                <a:latin typeface="Hobo Std"/>
                <a:cs typeface="Hobo Std"/>
              </a:rPr>
              <a:t>Riesgo financiero demasiado grande.</a:t>
            </a:r>
            <a:endParaRPr lang="es-EC" sz="1200" b="1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373390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Imagen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0" y="270953"/>
            <a:ext cx="9144000" cy="1158114"/>
          </a:xfrm>
          <a:prstGeom prst="rect">
            <a:avLst/>
          </a:prstGeom>
        </p:spPr>
      </p:pic>
      <p:sp>
        <p:nvSpPr>
          <p:cNvPr id="112" name="55 Rectángulo"/>
          <p:cNvSpPr/>
          <p:nvPr/>
        </p:nvSpPr>
        <p:spPr>
          <a:xfrm>
            <a:off x="3005667" y="525937"/>
            <a:ext cx="5983110" cy="77178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solidFill>
                  <a:schemeClr val="bg1"/>
                </a:solidFill>
                <a:latin typeface="Hobo Std"/>
                <a:cs typeface="Hobo Std"/>
              </a:rPr>
              <a:t>¿</a:t>
            </a:r>
            <a:r>
              <a:rPr lang="es-EC" sz="1600" dirty="0" smtClean="0">
                <a:solidFill>
                  <a:schemeClr val="bg1"/>
                </a:solidFill>
                <a:latin typeface="Hobo Std"/>
                <a:cs typeface="Hobo Std"/>
              </a:rPr>
              <a:t>Qué </a:t>
            </a:r>
            <a:r>
              <a:rPr lang="es-EC" sz="1600" dirty="0">
                <a:solidFill>
                  <a:schemeClr val="bg1"/>
                </a:solidFill>
                <a:latin typeface="Hobo Std"/>
                <a:cs typeface="Hobo Std"/>
              </a:rPr>
              <a:t>tan de acuerdo esta con las siguientes afirmaciones?</a:t>
            </a:r>
          </a:p>
        </p:txBody>
      </p:sp>
      <p:graphicFrame>
        <p:nvGraphicFramePr>
          <p:cNvPr id="57" name="3 Gráfico"/>
          <p:cNvGraphicFramePr/>
          <p:nvPr>
            <p:extLst>
              <p:ext uri="{D42A27DB-BD31-4B8C-83A1-F6EECF244321}">
                <p14:modId xmlns:p14="http://schemas.microsoft.com/office/powerpoint/2010/main" val="164577232"/>
              </p:ext>
            </p:extLst>
          </p:nvPr>
        </p:nvGraphicFramePr>
        <p:xfrm>
          <a:off x="141112" y="1792111"/>
          <a:ext cx="8452556" cy="4938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6 CuadroTexto"/>
          <p:cNvSpPr txBox="1"/>
          <p:nvPr/>
        </p:nvSpPr>
        <p:spPr>
          <a:xfrm>
            <a:off x="8655980" y="2064830"/>
            <a:ext cx="490276" cy="461665"/>
          </a:xfrm>
          <a:prstGeom prst="rect">
            <a:avLst/>
          </a:prstGeom>
          <a:solidFill>
            <a:srgbClr val="1E1F65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Top 2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7" name="7 CuadroTexto"/>
          <p:cNvSpPr txBox="1"/>
          <p:nvPr/>
        </p:nvSpPr>
        <p:spPr>
          <a:xfrm>
            <a:off x="8660892" y="2553333"/>
            <a:ext cx="485363" cy="276999"/>
          </a:xfrm>
          <a:prstGeom prst="rect">
            <a:avLst/>
          </a:prstGeom>
          <a:solidFill>
            <a:srgbClr val="1E1F65"/>
          </a:solidFill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43%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9" name="8 CuadroTexto"/>
          <p:cNvSpPr txBox="1"/>
          <p:nvPr/>
        </p:nvSpPr>
        <p:spPr>
          <a:xfrm>
            <a:off x="8660892" y="4000293"/>
            <a:ext cx="485363" cy="276999"/>
          </a:xfrm>
          <a:prstGeom prst="rect">
            <a:avLst/>
          </a:prstGeom>
          <a:solidFill>
            <a:srgbClr val="1E1F65"/>
          </a:solidFill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32%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1" name="14 CuadroTexto"/>
          <p:cNvSpPr txBox="1"/>
          <p:nvPr/>
        </p:nvSpPr>
        <p:spPr>
          <a:xfrm>
            <a:off x="8660892" y="5445454"/>
            <a:ext cx="485363" cy="276999"/>
          </a:xfrm>
          <a:prstGeom prst="rect">
            <a:avLst/>
          </a:prstGeom>
          <a:solidFill>
            <a:srgbClr val="1E1F65"/>
          </a:solidFill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17%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3" name="15 CuadroTexto"/>
          <p:cNvSpPr txBox="1"/>
          <p:nvPr/>
        </p:nvSpPr>
        <p:spPr>
          <a:xfrm>
            <a:off x="8660892" y="4732455"/>
            <a:ext cx="485363" cy="276999"/>
          </a:xfrm>
          <a:prstGeom prst="rect">
            <a:avLst/>
          </a:prstGeom>
          <a:solidFill>
            <a:srgbClr val="1E1F65"/>
          </a:solidFill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22%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4" name="18 CuadroTexto"/>
          <p:cNvSpPr txBox="1"/>
          <p:nvPr/>
        </p:nvSpPr>
        <p:spPr>
          <a:xfrm>
            <a:off x="8660892" y="3274403"/>
            <a:ext cx="485363" cy="276999"/>
          </a:xfrm>
          <a:prstGeom prst="rect">
            <a:avLst/>
          </a:prstGeom>
          <a:solidFill>
            <a:srgbClr val="1E1F65"/>
          </a:solidFill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37%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5" name="19 CuadroTexto"/>
          <p:cNvSpPr txBox="1"/>
          <p:nvPr/>
        </p:nvSpPr>
        <p:spPr>
          <a:xfrm>
            <a:off x="8660892" y="6184234"/>
            <a:ext cx="485363" cy="276999"/>
          </a:xfrm>
          <a:prstGeom prst="rect">
            <a:avLst/>
          </a:prstGeom>
          <a:solidFill>
            <a:srgbClr val="1E1F65"/>
          </a:solidFill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srgbClr val="FFFFFF"/>
                </a:solidFill>
                <a:latin typeface="Hobo Std"/>
                <a:cs typeface="Hobo Std"/>
              </a:rPr>
              <a:t>10%</a:t>
            </a:r>
            <a:endParaRPr lang="es-EC" sz="1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1152759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34693"/>
          <a:stretch/>
        </p:blipFill>
        <p:spPr>
          <a:xfrm>
            <a:off x="755382" y="1420765"/>
            <a:ext cx="8522203" cy="5437235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89150" y="583270"/>
            <a:ext cx="950007" cy="941087"/>
          </a:xfrm>
          <a:prstGeom prst="rect">
            <a:avLst/>
          </a:prstGeom>
        </p:spPr>
      </p:pic>
      <p:sp>
        <p:nvSpPr>
          <p:cNvPr id="15" name="288 Rectángulo"/>
          <p:cNvSpPr/>
          <p:nvPr/>
        </p:nvSpPr>
        <p:spPr>
          <a:xfrm>
            <a:off x="2204055" y="846011"/>
            <a:ext cx="2979557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400" dirty="0" smtClean="0">
                <a:latin typeface="Hobo Std"/>
                <a:cs typeface="Hobo Std"/>
              </a:rPr>
              <a:t>Buscar </a:t>
            </a:r>
            <a:r>
              <a:rPr lang="es-EC" sz="1400" dirty="0">
                <a:latin typeface="Hobo Std"/>
                <a:cs typeface="Hobo Std"/>
              </a:rPr>
              <a:t>en </a:t>
            </a:r>
            <a:r>
              <a:rPr lang="es-EC" sz="1400" dirty="0" smtClean="0">
                <a:latin typeface="Hobo Std"/>
                <a:cs typeface="Hobo Std"/>
              </a:rPr>
              <a:t>internet lo necesario</a:t>
            </a:r>
            <a:endParaRPr lang="es-EC" sz="1400" dirty="0">
              <a:latin typeface="Hobo Std"/>
              <a:cs typeface="Hobo Std"/>
            </a:endParaRPr>
          </a:p>
        </p:txBody>
      </p:sp>
      <p:sp>
        <p:nvSpPr>
          <p:cNvPr id="21" name="288 Rectángulo"/>
          <p:cNvSpPr/>
          <p:nvPr/>
        </p:nvSpPr>
        <p:spPr>
          <a:xfrm>
            <a:off x="1422734" y="837141"/>
            <a:ext cx="728099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dirty="0" smtClean="0">
                <a:latin typeface="Hobo Std"/>
                <a:cs typeface="Hobo Std"/>
              </a:rPr>
              <a:t>53%</a:t>
            </a:r>
            <a:endParaRPr lang="es-EC" dirty="0">
              <a:latin typeface="Hobo Std"/>
              <a:cs typeface="Hobo Std"/>
            </a:endParaRPr>
          </a:p>
        </p:txBody>
      </p:sp>
      <p:sp>
        <p:nvSpPr>
          <p:cNvPr id="30" name="288 Rectángulo"/>
          <p:cNvSpPr/>
          <p:nvPr/>
        </p:nvSpPr>
        <p:spPr>
          <a:xfrm>
            <a:off x="1538052" y="1461251"/>
            <a:ext cx="3824170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400" dirty="0">
                <a:solidFill>
                  <a:srgbClr val="000000"/>
                </a:solidFill>
                <a:latin typeface="Hobo Std"/>
                <a:cs typeface="Hobo Std"/>
              </a:rPr>
              <a:t>Hablar con </a:t>
            </a:r>
            <a:r>
              <a:rPr lang="es-EC" sz="1400" dirty="0" smtClean="0">
                <a:solidFill>
                  <a:srgbClr val="000000"/>
                </a:solidFill>
                <a:latin typeface="Hobo Std"/>
                <a:cs typeface="Hobo Std"/>
              </a:rPr>
              <a:t>conocidos </a:t>
            </a:r>
            <a:r>
              <a:rPr lang="es-EC" sz="1400" dirty="0">
                <a:solidFill>
                  <a:srgbClr val="000000"/>
                </a:solidFill>
                <a:latin typeface="Hobo Std"/>
                <a:cs typeface="Hobo Std"/>
              </a:rPr>
              <a:t>con propio negocio</a:t>
            </a:r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1798" y="1211326"/>
            <a:ext cx="950007" cy="941087"/>
          </a:xfrm>
          <a:prstGeom prst="rect">
            <a:avLst/>
          </a:prstGeom>
        </p:spPr>
      </p:pic>
      <p:sp>
        <p:nvSpPr>
          <p:cNvPr id="43" name="288 Rectángulo"/>
          <p:cNvSpPr/>
          <p:nvPr/>
        </p:nvSpPr>
        <p:spPr>
          <a:xfrm>
            <a:off x="755383" y="1465197"/>
            <a:ext cx="728099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dirty="0" smtClean="0">
                <a:latin typeface="Hobo Std"/>
                <a:cs typeface="Hobo Std"/>
              </a:rPr>
              <a:t>29%</a:t>
            </a:r>
            <a:endParaRPr lang="es-EC" dirty="0">
              <a:latin typeface="Hobo Std"/>
              <a:cs typeface="Hobo Std"/>
            </a:endParaRPr>
          </a:p>
        </p:txBody>
      </p:sp>
      <p:sp>
        <p:nvSpPr>
          <p:cNvPr id="44" name="288 Rectángulo"/>
          <p:cNvSpPr/>
          <p:nvPr/>
        </p:nvSpPr>
        <p:spPr>
          <a:xfrm>
            <a:off x="2209150" y="2071582"/>
            <a:ext cx="2860075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400" dirty="0">
                <a:solidFill>
                  <a:srgbClr val="000000"/>
                </a:solidFill>
                <a:latin typeface="Hobo Std"/>
                <a:cs typeface="Hobo Std"/>
              </a:rPr>
              <a:t>Ir a cursos de entrenamiento</a:t>
            </a: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92898" y="1821657"/>
            <a:ext cx="950007" cy="941087"/>
          </a:xfrm>
          <a:prstGeom prst="rect">
            <a:avLst/>
          </a:prstGeom>
        </p:spPr>
      </p:pic>
      <p:sp>
        <p:nvSpPr>
          <p:cNvPr id="46" name="288 Rectángulo"/>
          <p:cNvSpPr/>
          <p:nvPr/>
        </p:nvSpPr>
        <p:spPr>
          <a:xfrm>
            <a:off x="1426483" y="2075528"/>
            <a:ext cx="728099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dirty="0" smtClean="0">
                <a:latin typeface="Hobo Std"/>
                <a:cs typeface="Hobo Std"/>
              </a:rPr>
              <a:t>17%</a:t>
            </a:r>
            <a:endParaRPr lang="es-EC" dirty="0">
              <a:latin typeface="Hobo Std"/>
              <a:cs typeface="Hobo Std"/>
            </a:endParaRPr>
          </a:p>
        </p:txBody>
      </p:sp>
      <p:sp>
        <p:nvSpPr>
          <p:cNvPr id="47" name="288 Rectángulo"/>
          <p:cNvSpPr/>
          <p:nvPr/>
        </p:nvSpPr>
        <p:spPr>
          <a:xfrm>
            <a:off x="1684011" y="2800413"/>
            <a:ext cx="2860075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400" dirty="0">
                <a:solidFill>
                  <a:srgbClr val="000000"/>
                </a:solidFill>
                <a:latin typeface="Hobo Std"/>
                <a:cs typeface="Hobo Std"/>
              </a:rPr>
              <a:t>Programas de coaching </a:t>
            </a:r>
            <a:r>
              <a:rPr lang="es-EC" sz="1400" dirty="0" smtClean="0">
                <a:solidFill>
                  <a:srgbClr val="000000"/>
                </a:solidFill>
                <a:latin typeface="Hobo Std"/>
                <a:cs typeface="Hobo Std"/>
              </a:rPr>
              <a:t>en </a:t>
            </a:r>
            <a:r>
              <a:rPr lang="es-EC" sz="1400" dirty="0">
                <a:solidFill>
                  <a:srgbClr val="000000"/>
                </a:solidFill>
                <a:latin typeface="Hobo Std"/>
                <a:cs typeface="Hobo Std"/>
              </a:rPr>
              <a:t>negocios en radio o TV</a:t>
            </a:r>
          </a:p>
        </p:txBody>
      </p:sp>
      <p:pic>
        <p:nvPicPr>
          <p:cNvPr id="48" name="Imagen 4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7759" y="2550488"/>
            <a:ext cx="950007" cy="941087"/>
          </a:xfrm>
          <a:prstGeom prst="rect">
            <a:avLst/>
          </a:prstGeom>
        </p:spPr>
      </p:pic>
      <p:sp>
        <p:nvSpPr>
          <p:cNvPr id="49" name="288 Rectángulo"/>
          <p:cNvSpPr/>
          <p:nvPr/>
        </p:nvSpPr>
        <p:spPr>
          <a:xfrm>
            <a:off x="901344" y="2804359"/>
            <a:ext cx="728099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dirty="0" smtClean="0">
                <a:latin typeface="Hobo Std"/>
                <a:cs typeface="Hobo Std"/>
              </a:rPr>
              <a:t>8%</a:t>
            </a:r>
            <a:endParaRPr lang="es-EC" dirty="0">
              <a:latin typeface="Hobo Std"/>
              <a:cs typeface="Hobo Std"/>
            </a:endParaRPr>
          </a:p>
        </p:txBody>
      </p:sp>
      <p:sp>
        <p:nvSpPr>
          <p:cNvPr id="50" name="288 Rectángulo"/>
          <p:cNvSpPr/>
          <p:nvPr/>
        </p:nvSpPr>
        <p:spPr>
          <a:xfrm>
            <a:off x="2159848" y="3534631"/>
            <a:ext cx="2860075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400" dirty="0" smtClean="0">
                <a:solidFill>
                  <a:srgbClr val="000000"/>
                </a:solidFill>
                <a:latin typeface="Hobo Std"/>
                <a:cs typeface="Hobo Std"/>
              </a:rPr>
              <a:t>Familia y amigos</a:t>
            </a:r>
            <a:endParaRPr lang="es-EC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51" name="Imagen 5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43596" y="3284706"/>
            <a:ext cx="950007" cy="941087"/>
          </a:xfrm>
          <a:prstGeom prst="rect">
            <a:avLst/>
          </a:prstGeom>
        </p:spPr>
      </p:pic>
      <p:sp>
        <p:nvSpPr>
          <p:cNvPr id="52" name="288 Rectángulo"/>
          <p:cNvSpPr/>
          <p:nvPr/>
        </p:nvSpPr>
        <p:spPr>
          <a:xfrm>
            <a:off x="1377180" y="3538577"/>
            <a:ext cx="728099" cy="51115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dirty="0">
                <a:latin typeface="Hobo Std"/>
                <a:cs typeface="Hobo Std"/>
              </a:rPr>
              <a:t>7</a:t>
            </a:r>
            <a:r>
              <a:rPr lang="es-EC" dirty="0" smtClean="0">
                <a:latin typeface="Hobo Std"/>
                <a:cs typeface="Hobo Std"/>
              </a:rPr>
              <a:t>%</a:t>
            </a:r>
            <a:endParaRPr lang="es-EC" dirty="0">
              <a:latin typeface="Hobo Std"/>
              <a:cs typeface="Hobo Std"/>
            </a:endParaRPr>
          </a:p>
        </p:txBody>
      </p:sp>
      <p:pic>
        <p:nvPicPr>
          <p:cNvPr id="53" name="Imagen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3626322" y="218982"/>
            <a:ext cx="5517678" cy="702569"/>
          </a:xfrm>
          <a:prstGeom prst="rect">
            <a:avLst/>
          </a:prstGeom>
        </p:spPr>
      </p:pic>
      <p:sp>
        <p:nvSpPr>
          <p:cNvPr id="54" name="55 Rectángulo"/>
          <p:cNvSpPr/>
          <p:nvPr/>
        </p:nvSpPr>
        <p:spPr>
          <a:xfrm>
            <a:off x="4492223" y="417522"/>
            <a:ext cx="4457699" cy="44758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es-EC" altLang="es-ES" sz="1600" dirty="0" smtClean="0">
                <a:solidFill>
                  <a:srgbClr val="FFFFFF"/>
                </a:solidFill>
                <a:latin typeface="Hobo Std"/>
                <a:cs typeface="Hobo Std"/>
              </a:rPr>
              <a:t>Fuentes para arrancar un negocio</a:t>
            </a:r>
            <a:endParaRPr lang="es-EC" altLang="es-ES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19933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Imagen 56"/>
          <p:cNvPicPr>
            <a:picLocks noChangeAspect="1"/>
          </p:cNvPicPr>
          <p:nvPr/>
        </p:nvPicPr>
        <p:blipFill rotWithShape="1">
          <a:blip r:embed="rId2"/>
          <a:srcRect r="15183"/>
          <a:stretch/>
        </p:blipFill>
        <p:spPr>
          <a:xfrm flipH="1" flipV="1">
            <a:off x="-1" y="-20907"/>
            <a:ext cx="9144000" cy="70256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8222" b="100000" l="0" r="100000">
                        <a14:foregroundMark x1="16667" y1="91333" x2="16667" y2="91333"/>
                        <a14:foregroundMark x1="31667" y1="98222" x2="31667" y2="98222"/>
                        <a14:foregroundMark x1="37333" y1="98000" x2="37333" y2="98000"/>
                        <a14:foregroundMark x1="38833" y1="98000" x2="38833" y2="98000"/>
                        <a14:foregroundMark x1="40167" y1="98444" x2="40167" y2="98444"/>
                        <a14:foregroundMark x1="57000" y1="98222" x2="57000" y2="98222"/>
                        <a14:foregroundMark x1="71667" y1="98444" x2="71667" y2="98444"/>
                        <a14:foregroundMark x1="68333" y1="98444" x2="68333" y2="98444"/>
                        <a14:backgroundMark x1="72667" y1="91556" x2="72667" y2="91556"/>
                      </a14:backgroundRemoval>
                    </a14:imgEffect>
                  </a14:imgLayer>
                </a14:imgProps>
              </a:ext>
            </a:extLst>
          </a:blip>
          <a:srcRect t="55802"/>
          <a:stretch/>
        </p:blipFill>
        <p:spPr>
          <a:xfrm>
            <a:off x="282222" y="3990648"/>
            <a:ext cx="8650111" cy="286735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776" y="900353"/>
            <a:ext cx="3962846" cy="3217294"/>
          </a:xfrm>
          <a:prstGeom prst="rect">
            <a:avLst/>
          </a:prstGeom>
        </p:spPr>
      </p:pic>
      <p:sp>
        <p:nvSpPr>
          <p:cNvPr id="22" name="288 Rectángulo"/>
          <p:cNvSpPr/>
          <p:nvPr/>
        </p:nvSpPr>
        <p:spPr>
          <a:xfrm>
            <a:off x="2079437" y="1486414"/>
            <a:ext cx="174536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Ser reconocido como líder de mi industria</a:t>
            </a:r>
            <a:endParaRPr lang="es-EC" sz="12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18419" y="1306108"/>
            <a:ext cx="685370" cy="678934"/>
          </a:xfrm>
          <a:prstGeom prst="rect">
            <a:avLst/>
          </a:prstGeom>
        </p:spPr>
      </p:pic>
      <p:sp>
        <p:nvSpPr>
          <p:cNvPr id="24" name="288 Rectángulo"/>
          <p:cNvSpPr/>
          <p:nvPr/>
        </p:nvSpPr>
        <p:spPr>
          <a:xfrm>
            <a:off x="1514792" y="1489260"/>
            <a:ext cx="52527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 smtClean="0">
                <a:latin typeface="Hobo Std"/>
                <a:cs typeface="Hobo Std"/>
              </a:rPr>
              <a:t>31%</a:t>
            </a:r>
            <a:endParaRPr lang="es-EC" sz="1400" dirty="0">
              <a:latin typeface="Hobo Std"/>
              <a:cs typeface="Hobo Std"/>
            </a:endParaRPr>
          </a:p>
        </p:txBody>
      </p:sp>
      <p:sp>
        <p:nvSpPr>
          <p:cNvPr id="25" name="288 Rectángulo"/>
          <p:cNvSpPr/>
          <p:nvPr/>
        </p:nvSpPr>
        <p:spPr>
          <a:xfrm>
            <a:off x="2079437" y="2144145"/>
            <a:ext cx="174536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Tener muchos clientes</a:t>
            </a:r>
            <a:endParaRPr lang="es-EC" sz="12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18419" y="1963840"/>
            <a:ext cx="685370" cy="678934"/>
          </a:xfrm>
          <a:prstGeom prst="rect">
            <a:avLst/>
          </a:prstGeom>
        </p:spPr>
      </p:pic>
      <p:sp>
        <p:nvSpPr>
          <p:cNvPr id="27" name="288 Rectángulo"/>
          <p:cNvSpPr/>
          <p:nvPr/>
        </p:nvSpPr>
        <p:spPr>
          <a:xfrm>
            <a:off x="1514792" y="2146992"/>
            <a:ext cx="52527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 smtClean="0">
                <a:latin typeface="Hobo Std"/>
                <a:cs typeface="Hobo Std"/>
              </a:rPr>
              <a:t>30%</a:t>
            </a:r>
            <a:endParaRPr lang="es-EC" sz="1400" dirty="0">
              <a:latin typeface="Hobo Std"/>
              <a:cs typeface="Hobo Std"/>
            </a:endParaRPr>
          </a:p>
        </p:txBody>
      </p:sp>
      <p:sp>
        <p:nvSpPr>
          <p:cNvPr id="28" name="288 Rectángulo"/>
          <p:cNvSpPr/>
          <p:nvPr/>
        </p:nvSpPr>
        <p:spPr>
          <a:xfrm>
            <a:off x="2079437" y="2847690"/>
            <a:ext cx="174536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Emplear muchas personas</a:t>
            </a:r>
            <a:endParaRPr lang="es-EC" sz="12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18419" y="2667386"/>
            <a:ext cx="685370" cy="678934"/>
          </a:xfrm>
          <a:prstGeom prst="rect">
            <a:avLst/>
          </a:prstGeom>
        </p:spPr>
      </p:pic>
      <p:sp>
        <p:nvSpPr>
          <p:cNvPr id="31" name="288 Rectángulo"/>
          <p:cNvSpPr/>
          <p:nvPr/>
        </p:nvSpPr>
        <p:spPr>
          <a:xfrm>
            <a:off x="1514792" y="2850537"/>
            <a:ext cx="52527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>
                <a:latin typeface="Hobo Std"/>
                <a:cs typeface="Hobo Std"/>
              </a:rPr>
              <a:t>2</a:t>
            </a:r>
            <a:r>
              <a:rPr lang="es-EC" sz="1400" dirty="0" smtClean="0">
                <a:latin typeface="Hobo Std"/>
                <a:cs typeface="Hobo Std"/>
              </a:rPr>
              <a:t>0%</a:t>
            </a:r>
            <a:endParaRPr lang="es-EC" sz="1400" dirty="0">
              <a:latin typeface="Hobo Std"/>
              <a:cs typeface="Hobo Std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580634" y="900353"/>
            <a:ext cx="3962846" cy="3217294"/>
          </a:xfrm>
          <a:prstGeom prst="rect">
            <a:avLst/>
          </a:prstGeom>
        </p:spPr>
      </p:pic>
      <p:sp>
        <p:nvSpPr>
          <p:cNvPr id="33" name="288 Rectángulo"/>
          <p:cNvSpPr/>
          <p:nvPr/>
        </p:nvSpPr>
        <p:spPr>
          <a:xfrm>
            <a:off x="5159773" y="1486414"/>
            <a:ext cx="174536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Generar un cambio social</a:t>
            </a:r>
            <a:endParaRPr lang="es-EC" sz="12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63110" y="1306109"/>
            <a:ext cx="685370" cy="678934"/>
          </a:xfrm>
          <a:prstGeom prst="rect">
            <a:avLst/>
          </a:prstGeom>
        </p:spPr>
      </p:pic>
      <p:sp>
        <p:nvSpPr>
          <p:cNvPr id="35" name="288 Rectángulo"/>
          <p:cNvSpPr/>
          <p:nvPr/>
        </p:nvSpPr>
        <p:spPr>
          <a:xfrm>
            <a:off x="6959483" y="1489261"/>
            <a:ext cx="52527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 smtClean="0">
                <a:latin typeface="Hobo Std"/>
                <a:cs typeface="Hobo Std"/>
              </a:rPr>
              <a:t>10%</a:t>
            </a:r>
            <a:endParaRPr lang="es-EC" sz="1400" dirty="0">
              <a:latin typeface="Hobo Std"/>
              <a:cs typeface="Hobo Std"/>
            </a:endParaRPr>
          </a:p>
        </p:txBody>
      </p:sp>
      <p:sp>
        <p:nvSpPr>
          <p:cNvPr id="36" name="288 Rectángulo"/>
          <p:cNvSpPr/>
          <p:nvPr/>
        </p:nvSpPr>
        <p:spPr>
          <a:xfrm>
            <a:off x="5159773" y="2144145"/>
            <a:ext cx="174536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Vender la empresa por una ganancia</a:t>
            </a:r>
            <a:endParaRPr lang="es-EC" sz="12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63110" y="1963840"/>
            <a:ext cx="685370" cy="678934"/>
          </a:xfrm>
          <a:prstGeom prst="rect">
            <a:avLst/>
          </a:prstGeom>
        </p:spPr>
      </p:pic>
      <p:sp>
        <p:nvSpPr>
          <p:cNvPr id="38" name="288 Rectángulo"/>
          <p:cNvSpPr/>
          <p:nvPr/>
        </p:nvSpPr>
        <p:spPr>
          <a:xfrm>
            <a:off x="6959483" y="2146992"/>
            <a:ext cx="52527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>
                <a:latin typeface="Hobo Std"/>
                <a:cs typeface="Hobo Std"/>
              </a:rPr>
              <a:t>5</a:t>
            </a:r>
            <a:r>
              <a:rPr lang="es-EC" sz="1400" dirty="0" smtClean="0">
                <a:latin typeface="Hobo Std"/>
                <a:cs typeface="Hobo Std"/>
              </a:rPr>
              <a:t>%</a:t>
            </a:r>
            <a:endParaRPr lang="es-EC" sz="1400" dirty="0">
              <a:latin typeface="Hobo Std"/>
              <a:cs typeface="Hobo Std"/>
            </a:endParaRPr>
          </a:p>
        </p:txBody>
      </p:sp>
      <p:sp>
        <p:nvSpPr>
          <p:cNvPr id="39" name="288 Rectángulo"/>
          <p:cNvSpPr/>
          <p:nvPr/>
        </p:nvSpPr>
        <p:spPr>
          <a:xfrm>
            <a:off x="5159773" y="2847691"/>
            <a:ext cx="174536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C" sz="1200" dirty="0" smtClean="0">
                <a:solidFill>
                  <a:srgbClr val="000000"/>
                </a:solidFill>
                <a:latin typeface="Hobo Std"/>
                <a:cs typeface="Hobo Std"/>
              </a:rPr>
              <a:t>Ayudar, dar bienestar a mi familia</a:t>
            </a:r>
            <a:endParaRPr lang="es-EC" sz="12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63110" y="2667386"/>
            <a:ext cx="685370" cy="678934"/>
          </a:xfrm>
          <a:prstGeom prst="rect">
            <a:avLst/>
          </a:prstGeom>
        </p:spPr>
      </p:pic>
      <p:sp>
        <p:nvSpPr>
          <p:cNvPr id="55" name="288 Rectángulo"/>
          <p:cNvSpPr/>
          <p:nvPr/>
        </p:nvSpPr>
        <p:spPr>
          <a:xfrm>
            <a:off x="6959483" y="2850537"/>
            <a:ext cx="525277" cy="36876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C" sz="1400" dirty="0">
                <a:latin typeface="Hobo Std"/>
                <a:cs typeface="Hobo Std"/>
              </a:rPr>
              <a:t>1</a:t>
            </a:r>
            <a:r>
              <a:rPr lang="es-EC" sz="1400" dirty="0" smtClean="0">
                <a:latin typeface="Hobo Std"/>
                <a:cs typeface="Hobo Std"/>
              </a:rPr>
              <a:t>%</a:t>
            </a:r>
            <a:endParaRPr lang="es-EC" sz="1400" dirty="0">
              <a:latin typeface="Hobo Std"/>
              <a:cs typeface="Hobo Std"/>
            </a:endParaRPr>
          </a:p>
        </p:txBody>
      </p:sp>
      <p:sp>
        <p:nvSpPr>
          <p:cNvPr id="56" name="71 CuadroTexto"/>
          <p:cNvSpPr txBox="1">
            <a:spLocks noChangeArrowheads="1"/>
          </p:cNvSpPr>
          <p:nvPr/>
        </p:nvSpPr>
        <p:spPr bwMode="auto">
          <a:xfrm>
            <a:off x="-253998" y="130728"/>
            <a:ext cx="9144000" cy="574827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lnSpc>
                <a:spcPct val="90000"/>
              </a:lnSpc>
              <a:defRPr sz="1200">
                <a:solidFill>
                  <a:srgbClr val="000000"/>
                </a:solidFill>
                <a:latin typeface="Hobo Std"/>
                <a:cs typeface="Hobo Std"/>
              </a:defRPr>
            </a:lvl1pPr>
          </a:lstStyle>
          <a:p>
            <a:r>
              <a:rPr lang="es-EC" dirty="0">
                <a:solidFill>
                  <a:schemeClr val="bg1"/>
                </a:solidFill>
              </a:rPr>
              <a:t>Si usted tuviera su propio negocio, aparte de hacer dinero, qué haría considerarlo como exitoso? </a:t>
            </a:r>
          </a:p>
        </p:txBody>
      </p:sp>
    </p:spTree>
    <p:extLst>
      <p:ext uri="{BB962C8B-B14F-4D97-AF65-F5344CB8AC3E}">
        <p14:creationId xmlns:p14="http://schemas.microsoft.com/office/powerpoint/2010/main" val="188727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sp>
        <p:nvSpPr>
          <p:cNvPr id="71" name="Rectángulo 70"/>
          <p:cNvSpPr/>
          <p:nvPr/>
        </p:nvSpPr>
        <p:spPr>
          <a:xfrm>
            <a:off x="2646947" y="3191820"/>
            <a:ext cx="4050632" cy="4164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FFFFFF"/>
                </a:solidFill>
                <a:latin typeface="Hobo Std"/>
                <a:cs typeface="Hobo Std"/>
              </a:rPr>
              <a:t>MEDIO AMBIENTE</a:t>
            </a:r>
            <a:endParaRPr lang="es-CO" sz="32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2" name="Rectángulo 71"/>
          <p:cNvSpPr/>
          <p:nvPr/>
        </p:nvSpPr>
        <p:spPr>
          <a:xfrm>
            <a:off x="2764695" y="3464887"/>
            <a:ext cx="3690671" cy="3572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1900" dirty="0" err="1">
                <a:solidFill>
                  <a:srgbClr val="FFFFFF"/>
                </a:solidFill>
                <a:latin typeface="Hobo Std"/>
                <a:cs typeface="Hobo Std"/>
              </a:rPr>
              <a:t>P</a:t>
            </a:r>
            <a:r>
              <a:rPr lang="en-US" sz="1900" dirty="0" err="1" smtClean="0">
                <a:solidFill>
                  <a:srgbClr val="FFFFFF"/>
                </a:solidFill>
                <a:latin typeface="Hobo Std"/>
                <a:cs typeface="Hobo Std"/>
              </a:rPr>
              <a:t>ercepciones</a:t>
            </a:r>
            <a:r>
              <a:rPr lang="en-US" sz="1900" dirty="0" smtClean="0">
                <a:solidFill>
                  <a:srgbClr val="FFFFFF"/>
                </a:solidFill>
                <a:latin typeface="Hobo Std"/>
                <a:cs typeface="Hobo Std"/>
              </a:rPr>
              <a:t> de los millennials</a:t>
            </a:r>
            <a:endParaRPr lang="es-CO" sz="19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928719"/>
            <a:ext cx="577995" cy="542476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4321033" y="4017562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>
                <a:solidFill>
                  <a:schemeClr val="tx1"/>
                </a:solidFill>
                <a:latin typeface="Hobo Std"/>
                <a:cs typeface="Hobo Std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9638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medio-ambien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81" y="1365986"/>
            <a:ext cx="5539771" cy="5492014"/>
          </a:xfrm>
          <a:prstGeom prst="rect">
            <a:avLst/>
          </a:prstGeom>
        </p:spPr>
      </p:pic>
      <p:pic>
        <p:nvPicPr>
          <p:cNvPr id="10" name="Imagen 9" descr="medio-ambien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808" y="1365986"/>
            <a:ext cx="5539771" cy="5492014"/>
          </a:xfrm>
          <a:prstGeom prst="rect">
            <a:avLst/>
          </a:prstGeom>
        </p:spPr>
      </p:pic>
      <p:sp>
        <p:nvSpPr>
          <p:cNvPr id="47" name="Rectángulo 46"/>
          <p:cNvSpPr/>
          <p:nvPr/>
        </p:nvSpPr>
        <p:spPr>
          <a:xfrm>
            <a:off x="1651000" y="961787"/>
            <a:ext cx="6022473" cy="283499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8" name="Rectángulo 47"/>
          <p:cNvSpPr/>
          <p:nvPr/>
        </p:nvSpPr>
        <p:spPr>
          <a:xfrm>
            <a:off x="1919112" y="1852850"/>
            <a:ext cx="5503333" cy="252335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9" name="Rectángulo 48"/>
          <p:cNvSpPr/>
          <p:nvPr/>
        </p:nvSpPr>
        <p:spPr>
          <a:xfrm>
            <a:off x="2946935" y="4023005"/>
            <a:ext cx="3560464" cy="283499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pSp>
        <p:nvGrpSpPr>
          <p:cNvPr id="14" name="Agrupar 13"/>
          <p:cNvGrpSpPr/>
          <p:nvPr/>
        </p:nvGrpSpPr>
        <p:grpSpPr>
          <a:xfrm>
            <a:off x="3649101" y="4784272"/>
            <a:ext cx="2076801" cy="2076801"/>
            <a:chOff x="2057270" y="1034715"/>
            <a:chExt cx="2211721" cy="2211721"/>
          </a:xfrm>
        </p:grpSpPr>
        <p:sp>
          <p:nvSpPr>
            <p:cNvPr id="15" name="Elipse 14"/>
            <p:cNvSpPr/>
            <p:nvPr/>
          </p:nvSpPr>
          <p:spPr>
            <a:xfrm>
              <a:off x="2057270" y="1034715"/>
              <a:ext cx="2211721" cy="2211721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7" name="Elipse 4"/>
            <p:cNvSpPr/>
            <p:nvPr/>
          </p:nvSpPr>
          <p:spPr>
            <a:xfrm>
              <a:off x="2381169" y="1358614"/>
              <a:ext cx="1563923" cy="15639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_tradnl" sz="2400" kern="1200" dirty="0" smtClean="0">
                  <a:latin typeface="Hobo Std"/>
                  <a:cs typeface="Hobo Std"/>
                </a:rPr>
                <a:t>Medio Ambiente</a:t>
              </a:r>
              <a:endParaRPr lang="es-ES_tradnl" sz="24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4134325" y="599769"/>
            <a:ext cx="1105860" cy="1105860"/>
            <a:chOff x="2610201" y="16502"/>
            <a:chExt cx="1105860" cy="1105860"/>
          </a:xfrm>
        </p:grpSpPr>
        <p:sp>
          <p:nvSpPr>
            <p:cNvPr id="90" name="Elipse 89"/>
            <p:cNvSpPr/>
            <p:nvPr/>
          </p:nvSpPr>
          <p:spPr>
            <a:xfrm>
              <a:off x="2610201" y="16502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1" name="Elipse 4"/>
            <p:cNvSpPr/>
            <p:nvPr/>
          </p:nvSpPr>
          <p:spPr>
            <a:xfrm>
              <a:off x="2772150" y="178451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Reciclaje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57" name="Agrupar 56"/>
          <p:cNvGrpSpPr/>
          <p:nvPr/>
        </p:nvGrpSpPr>
        <p:grpSpPr>
          <a:xfrm>
            <a:off x="4983749" y="849182"/>
            <a:ext cx="1105860" cy="1105860"/>
            <a:chOff x="3459625" y="265915"/>
            <a:chExt cx="1105860" cy="1105860"/>
          </a:xfrm>
        </p:grpSpPr>
        <p:sp>
          <p:nvSpPr>
            <p:cNvPr id="88" name="Elipse 87"/>
            <p:cNvSpPr/>
            <p:nvPr/>
          </p:nvSpPr>
          <p:spPr>
            <a:xfrm>
              <a:off x="3459625" y="265915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89" name="Elipse 6"/>
            <p:cNvSpPr/>
            <p:nvPr/>
          </p:nvSpPr>
          <p:spPr>
            <a:xfrm>
              <a:off x="3621574" y="427864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Ciudadanía Participa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58" name="Agrupar 57"/>
          <p:cNvGrpSpPr/>
          <p:nvPr/>
        </p:nvGrpSpPr>
        <p:grpSpPr>
          <a:xfrm>
            <a:off x="5563487" y="1518236"/>
            <a:ext cx="1105860" cy="1105860"/>
            <a:chOff x="4039363" y="934969"/>
            <a:chExt cx="1105860" cy="1105860"/>
          </a:xfrm>
        </p:grpSpPr>
        <p:sp>
          <p:nvSpPr>
            <p:cNvPr id="86" name="Elipse 85"/>
            <p:cNvSpPr/>
            <p:nvPr/>
          </p:nvSpPr>
          <p:spPr>
            <a:xfrm>
              <a:off x="4039363" y="934969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87" name="Elipse 8"/>
            <p:cNvSpPr/>
            <p:nvPr/>
          </p:nvSpPr>
          <p:spPr>
            <a:xfrm>
              <a:off x="4201312" y="1096918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Empresa Privada fomenta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59" name="Agrupar 58"/>
          <p:cNvGrpSpPr/>
          <p:nvPr/>
        </p:nvGrpSpPr>
        <p:grpSpPr>
          <a:xfrm>
            <a:off x="5689476" y="2394509"/>
            <a:ext cx="1105860" cy="1105860"/>
            <a:chOff x="4165352" y="1811242"/>
            <a:chExt cx="1105860" cy="1105860"/>
          </a:xfrm>
        </p:grpSpPr>
        <p:sp>
          <p:nvSpPr>
            <p:cNvPr id="84" name="Elipse 83"/>
            <p:cNvSpPr/>
            <p:nvPr/>
          </p:nvSpPr>
          <p:spPr>
            <a:xfrm>
              <a:off x="4165352" y="1811242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85" name="Elipse 10"/>
            <p:cNvSpPr/>
            <p:nvPr/>
          </p:nvSpPr>
          <p:spPr>
            <a:xfrm>
              <a:off x="4327301" y="1973191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Mayor Conciencia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5321715" y="3199792"/>
            <a:ext cx="1105860" cy="1105860"/>
            <a:chOff x="3797591" y="2616525"/>
            <a:chExt cx="1105860" cy="1105860"/>
          </a:xfrm>
        </p:grpSpPr>
        <p:sp>
          <p:nvSpPr>
            <p:cNvPr id="82" name="Elipse 81"/>
            <p:cNvSpPr/>
            <p:nvPr/>
          </p:nvSpPr>
          <p:spPr>
            <a:xfrm>
              <a:off x="3797591" y="2616525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83" name="Elipse 12"/>
            <p:cNvSpPr/>
            <p:nvPr/>
          </p:nvSpPr>
          <p:spPr>
            <a:xfrm>
              <a:off x="3959540" y="2778474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Jóvenes ayudan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1" name="Agrupar 60"/>
          <p:cNvGrpSpPr/>
          <p:nvPr/>
        </p:nvGrpSpPr>
        <p:grpSpPr>
          <a:xfrm>
            <a:off x="4576967" y="3678412"/>
            <a:ext cx="1105860" cy="1105860"/>
            <a:chOff x="3052843" y="3095145"/>
            <a:chExt cx="1105860" cy="1105860"/>
          </a:xfrm>
        </p:grpSpPr>
        <p:sp>
          <p:nvSpPr>
            <p:cNvPr id="80" name="Elipse 79"/>
            <p:cNvSpPr/>
            <p:nvPr/>
          </p:nvSpPr>
          <p:spPr>
            <a:xfrm>
              <a:off x="3052843" y="3095145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81" name="Elipse 14"/>
            <p:cNvSpPr/>
            <p:nvPr/>
          </p:nvSpPr>
          <p:spPr>
            <a:xfrm>
              <a:off x="3214792" y="3257094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Cuidado del agua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2" name="Agrupar 61"/>
          <p:cNvGrpSpPr/>
          <p:nvPr/>
        </p:nvGrpSpPr>
        <p:grpSpPr>
          <a:xfrm>
            <a:off x="3691683" y="3678412"/>
            <a:ext cx="1105860" cy="1105860"/>
            <a:chOff x="2167559" y="3095145"/>
            <a:chExt cx="1105860" cy="1105860"/>
          </a:xfrm>
        </p:grpSpPr>
        <p:sp>
          <p:nvSpPr>
            <p:cNvPr id="78" name="Elipse 77"/>
            <p:cNvSpPr/>
            <p:nvPr/>
          </p:nvSpPr>
          <p:spPr>
            <a:xfrm>
              <a:off x="2167559" y="3095145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9" name="Elipse 16"/>
            <p:cNvSpPr/>
            <p:nvPr/>
          </p:nvSpPr>
          <p:spPr>
            <a:xfrm>
              <a:off x="2329508" y="3257094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Protección de Bosques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3" name="Agrupar 62"/>
          <p:cNvGrpSpPr/>
          <p:nvPr/>
        </p:nvGrpSpPr>
        <p:grpSpPr>
          <a:xfrm>
            <a:off x="2946934" y="3199792"/>
            <a:ext cx="1105860" cy="1105860"/>
            <a:chOff x="1422810" y="2616525"/>
            <a:chExt cx="1105860" cy="1105860"/>
          </a:xfrm>
        </p:grpSpPr>
        <p:sp>
          <p:nvSpPr>
            <p:cNvPr id="76" name="Elipse 75"/>
            <p:cNvSpPr/>
            <p:nvPr/>
          </p:nvSpPr>
          <p:spPr>
            <a:xfrm>
              <a:off x="1422810" y="2616525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7" name="Elipse 18"/>
            <p:cNvSpPr/>
            <p:nvPr/>
          </p:nvSpPr>
          <p:spPr>
            <a:xfrm>
              <a:off x="1584759" y="2778474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Control de Consumo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2579174" y="2394509"/>
            <a:ext cx="1105860" cy="1105860"/>
            <a:chOff x="1055050" y="1811242"/>
            <a:chExt cx="1105860" cy="1105860"/>
          </a:xfrm>
        </p:grpSpPr>
        <p:sp>
          <p:nvSpPr>
            <p:cNvPr id="74" name="Elipse 73"/>
            <p:cNvSpPr/>
            <p:nvPr/>
          </p:nvSpPr>
          <p:spPr>
            <a:xfrm>
              <a:off x="1055050" y="1811242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5" name="Elipse 20"/>
            <p:cNvSpPr/>
            <p:nvPr/>
          </p:nvSpPr>
          <p:spPr>
            <a:xfrm>
              <a:off x="1216999" y="1973191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Reciclar = Dinero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5" name="Agrupar 64"/>
          <p:cNvGrpSpPr/>
          <p:nvPr/>
        </p:nvGrpSpPr>
        <p:grpSpPr>
          <a:xfrm>
            <a:off x="2705163" y="1518236"/>
            <a:ext cx="1105860" cy="1105860"/>
            <a:chOff x="1181039" y="934969"/>
            <a:chExt cx="1105860" cy="1105860"/>
          </a:xfrm>
        </p:grpSpPr>
        <p:sp>
          <p:nvSpPr>
            <p:cNvPr id="69" name="Elipse 68"/>
            <p:cNvSpPr/>
            <p:nvPr/>
          </p:nvSpPr>
          <p:spPr>
            <a:xfrm>
              <a:off x="1181039" y="934969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3" name="Elipse 22"/>
            <p:cNvSpPr/>
            <p:nvPr/>
          </p:nvSpPr>
          <p:spPr>
            <a:xfrm>
              <a:off x="1216999" y="1096918"/>
              <a:ext cx="907951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Sector Público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poco apoyo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grpSp>
        <p:nvGrpSpPr>
          <p:cNvPr id="66" name="Agrupar 65"/>
          <p:cNvGrpSpPr/>
          <p:nvPr/>
        </p:nvGrpSpPr>
        <p:grpSpPr>
          <a:xfrm>
            <a:off x="3284901" y="849182"/>
            <a:ext cx="1105860" cy="1105860"/>
            <a:chOff x="1760777" y="265915"/>
            <a:chExt cx="1105860" cy="1105860"/>
          </a:xfrm>
        </p:grpSpPr>
        <p:sp>
          <p:nvSpPr>
            <p:cNvPr id="67" name="Elipse 66"/>
            <p:cNvSpPr/>
            <p:nvPr/>
          </p:nvSpPr>
          <p:spPr>
            <a:xfrm>
              <a:off x="1760777" y="265915"/>
              <a:ext cx="1105860" cy="110586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68" name="Elipse 24"/>
            <p:cNvSpPr/>
            <p:nvPr/>
          </p:nvSpPr>
          <p:spPr>
            <a:xfrm>
              <a:off x="1922726" y="427864"/>
              <a:ext cx="781962" cy="7819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0" tIns="15240" rIns="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Presente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</a:pPr>
              <a:r>
                <a:rPr lang="es-ES_tradnl" sz="1200" kern="1200" dirty="0" smtClean="0">
                  <a:latin typeface="Hobo Std"/>
                  <a:cs typeface="Hobo Std"/>
                </a:rPr>
                <a:t>y futuro</a:t>
              </a:r>
              <a:endParaRPr lang="es-ES_tradnl" sz="1200" kern="1200" dirty="0">
                <a:latin typeface="Hobo Std"/>
                <a:cs typeface="Hobo Std"/>
              </a:endParaRPr>
            </a:p>
          </p:txBody>
        </p:sp>
      </p:grpSp>
      <p:pic>
        <p:nvPicPr>
          <p:cNvPr id="18" name="Imagen 17" descr="Captura de pantalla 2015-12-10 a las 17.20.15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3" b="93839" l="9717" r="898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570" y="1229897"/>
            <a:ext cx="3318691" cy="283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7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n 42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840679">
            <a:off x="7656135" y="3952306"/>
            <a:ext cx="1356632" cy="1250771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840679">
            <a:off x="7656135" y="2665875"/>
            <a:ext cx="1356632" cy="1250771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840679">
            <a:off x="7656137" y="1500648"/>
            <a:ext cx="1356632" cy="125077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795" y="0"/>
            <a:ext cx="4472609" cy="6858000"/>
          </a:xfrm>
          <a:prstGeom prst="rect">
            <a:avLst/>
          </a:prstGeom>
        </p:spPr>
      </p:pic>
      <p:sp>
        <p:nvSpPr>
          <p:cNvPr id="37" name="Rectangle 30"/>
          <p:cNvSpPr/>
          <p:nvPr/>
        </p:nvSpPr>
        <p:spPr bwMode="gray">
          <a:xfrm>
            <a:off x="4746117" y="1806623"/>
            <a:ext cx="4198586" cy="791834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obo Std"/>
                <a:cs typeface="Hobo Std"/>
              </a:rPr>
              <a:t>En la actualidad la diferencia entre productos es mínima</a:t>
            </a:r>
          </a:p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400" dirty="0" smtClean="0">
                <a:solidFill>
                  <a:srgbClr val="1E1F65"/>
                </a:solidFill>
                <a:latin typeface="Hobo Std"/>
                <a:cs typeface="Hobo Std"/>
              </a:rPr>
              <a:t>Sus comunicaciones ayudan a generar diferencia.</a:t>
            </a:r>
            <a:endParaRPr lang="nl-BE" sz="1400" dirty="0">
              <a:solidFill>
                <a:srgbClr val="1E1F65"/>
              </a:solidFill>
              <a:latin typeface="Hobo Std"/>
              <a:cs typeface="Hobo Std"/>
            </a:endParaRPr>
          </a:p>
        </p:txBody>
      </p:sp>
      <p:sp>
        <p:nvSpPr>
          <p:cNvPr id="38" name="Rectangle 30"/>
          <p:cNvSpPr/>
          <p:nvPr/>
        </p:nvSpPr>
        <p:spPr bwMode="gray">
          <a:xfrm>
            <a:off x="4746117" y="2942364"/>
            <a:ext cx="4198586" cy="964189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b="1" dirty="0" smtClean="0">
                <a:solidFill>
                  <a:srgbClr val="7F7F7F"/>
                </a:solidFill>
                <a:latin typeface="Hobo Std"/>
                <a:cs typeface="Hobo Std"/>
              </a:rPr>
              <a:t>Las marcas que ayudan se muestran reales y desinteresadas.</a:t>
            </a:r>
          </a:p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400" dirty="0" smtClean="0">
                <a:solidFill>
                  <a:srgbClr val="1E1F65"/>
                </a:solidFill>
                <a:latin typeface="Hobo Std"/>
                <a:cs typeface="Hobo Std"/>
              </a:rPr>
              <a:t>Sus comunicaciones nos cuentan más, no solo de sus productos.</a:t>
            </a:r>
            <a:endParaRPr lang="nl-BE" sz="1400" dirty="0">
              <a:solidFill>
                <a:srgbClr val="1E1F65"/>
              </a:solidFill>
              <a:latin typeface="Hobo Std"/>
              <a:cs typeface="Hobo Std"/>
            </a:endParaRPr>
          </a:p>
        </p:txBody>
      </p:sp>
      <p:sp>
        <p:nvSpPr>
          <p:cNvPr id="39" name="Rectangle 30"/>
          <p:cNvSpPr/>
          <p:nvPr/>
        </p:nvSpPr>
        <p:spPr bwMode="gray">
          <a:xfrm>
            <a:off x="4203700" y="4250461"/>
            <a:ext cx="4741003" cy="964189"/>
          </a:xfrm>
          <a:prstGeom prst="rect">
            <a:avLst/>
          </a:prstGeom>
        </p:spPr>
        <p:txBody>
          <a:bodyPr wrap="square" lIns="91264" tIns="45632" rIns="91264" bIns="45632">
            <a:spAutoFit/>
          </a:bodyPr>
          <a:lstStyle/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b="1" dirty="0" smtClean="0">
                <a:solidFill>
                  <a:srgbClr val="7F7F7F"/>
                </a:solidFill>
                <a:latin typeface="Hobo Std"/>
                <a:cs typeface="Hobo Std"/>
              </a:rPr>
              <a:t>Soy parte de la solución cuando escojo marcas que apoyan el cuidado ambiental.</a:t>
            </a:r>
          </a:p>
          <a:p>
            <a:pPr algn="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1400" dirty="0" smtClean="0">
                <a:solidFill>
                  <a:srgbClr val="1E1F65"/>
                </a:solidFill>
                <a:latin typeface="Hobo Std"/>
                <a:cs typeface="Hobo Std"/>
              </a:rPr>
              <a:t>Dar razones de preferencia que ayudan a este consumidor a proyectarse y sentirse bien.</a:t>
            </a:r>
            <a:endParaRPr lang="nl-BE" sz="1400" dirty="0">
              <a:solidFill>
                <a:srgbClr val="1E1F65"/>
              </a:solidFill>
              <a:latin typeface="Hobo Std"/>
              <a:cs typeface="Hobo Std"/>
            </a:endParaRPr>
          </a:p>
        </p:txBody>
      </p:sp>
      <p:sp>
        <p:nvSpPr>
          <p:cNvPr id="40" name="70 Rectángulo"/>
          <p:cNvSpPr/>
          <p:nvPr/>
        </p:nvSpPr>
        <p:spPr>
          <a:xfrm>
            <a:off x="3013095" y="5882092"/>
            <a:ext cx="59451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C" altLang="es-ES" sz="1400" dirty="0">
                <a:solidFill>
                  <a:srgbClr val="1E1F65"/>
                </a:solidFill>
                <a:latin typeface="Hobo Std"/>
                <a:cs typeface="Hobo Std"/>
              </a:rPr>
              <a:t>APOYAR EL </a:t>
            </a:r>
            <a:r>
              <a:rPr lang="es-EC" altLang="es-ES" sz="1400" dirty="0" smtClean="0">
                <a:solidFill>
                  <a:srgbClr val="1E1F65"/>
                </a:solidFill>
                <a:latin typeface="Hobo Std"/>
                <a:cs typeface="Hobo Std"/>
              </a:rPr>
              <a:t>MEDIO </a:t>
            </a:r>
            <a:r>
              <a:rPr lang="es-EC" altLang="es-ES" sz="1400" dirty="0">
                <a:solidFill>
                  <a:srgbClr val="1E1F65"/>
                </a:solidFill>
                <a:latin typeface="Hobo Std"/>
                <a:cs typeface="Hobo Std"/>
              </a:rPr>
              <a:t>AMBIENTE  ES UN PLUS Y UN </a:t>
            </a:r>
            <a:r>
              <a:rPr lang="es-EC" altLang="es-ES" sz="1400" dirty="0" smtClean="0">
                <a:solidFill>
                  <a:srgbClr val="1E1F65"/>
                </a:solidFill>
                <a:latin typeface="Hobo Std"/>
                <a:cs typeface="Hobo Std"/>
              </a:rPr>
              <a:t>DIFERENCIADOR.</a:t>
            </a:r>
            <a:endParaRPr lang="es-EC" altLang="es-ES" sz="1400" dirty="0">
              <a:solidFill>
                <a:srgbClr val="1E1F65"/>
              </a:solidFill>
              <a:latin typeface="Hobo Std"/>
              <a:cs typeface="Hobo Std"/>
            </a:endParaRPr>
          </a:p>
          <a:p>
            <a:pPr algn="r"/>
            <a:r>
              <a:rPr lang="es-EC" sz="1400" dirty="0" smtClean="0">
                <a:solidFill>
                  <a:srgbClr val="7F7F7F"/>
                </a:solidFill>
                <a:latin typeface="Hobo Std"/>
                <a:cs typeface="Hobo Std"/>
              </a:rPr>
              <a:t>INTERÉS POR MARCAS QUE DEN REAL APOYO A ESTA CAUSA Y GENEREN DIFERENCIACIÓN DE SU COMPETIDORES.</a:t>
            </a:r>
            <a:endParaRPr lang="es-EC" sz="1400" b="1" dirty="0">
              <a:solidFill>
                <a:srgbClr val="7F7F7F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216667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n 47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r="36575"/>
          <a:stretch/>
        </p:blipFill>
        <p:spPr>
          <a:xfrm rot="10800000">
            <a:off x="-1" y="540051"/>
            <a:ext cx="4010525" cy="1467908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r="36039"/>
          <a:stretch/>
        </p:blipFill>
        <p:spPr>
          <a:xfrm>
            <a:off x="5099579" y="814111"/>
            <a:ext cx="4044421" cy="1387478"/>
          </a:xfrm>
          <a:prstGeom prst="rect">
            <a:avLst/>
          </a:prstGeom>
        </p:spPr>
      </p:pic>
      <p:sp>
        <p:nvSpPr>
          <p:cNvPr id="38" name="Rectángulo 37"/>
          <p:cNvSpPr/>
          <p:nvPr/>
        </p:nvSpPr>
        <p:spPr>
          <a:xfrm>
            <a:off x="5547895" y="1096069"/>
            <a:ext cx="3387271" cy="62347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Pocas empresas comunican las acciones positivas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r="29570"/>
          <a:stretch/>
        </p:blipFill>
        <p:spPr>
          <a:xfrm>
            <a:off x="4690507" y="2007959"/>
            <a:ext cx="4453494" cy="1387478"/>
          </a:xfrm>
          <a:prstGeom prst="rect">
            <a:avLst/>
          </a:prstGeom>
        </p:spPr>
      </p:pic>
      <p:sp>
        <p:nvSpPr>
          <p:cNvPr id="40" name="Rectángulo 39"/>
          <p:cNvSpPr/>
          <p:nvPr/>
        </p:nvSpPr>
        <p:spPr>
          <a:xfrm>
            <a:off x="5138822" y="2289917"/>
            <a:ext cx="3387271" cy="62347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Se recomienda emular acciones que apoyan reciclaje y ecología</a:t>
            </a: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r="25045"/>
          <a:stretch/>
        </p:blipFill>
        <p:spPr>
          <a:xfrm>
            <a:off x="4404422" y="3164778"/>
            <a:ext cx="4739580" cy="1387478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4852737" y="3446736"/>
            <a:ext cx="3629052" cy="62347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Clave del éxito: buena causa, premiar la acción, comunicar campaña.</a:t>
            </a:r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r="32135"/>
          <a:stretch/>
        </p:blipFill>
        <p:spPr>
          <a:xfrm>
            <a:off x="4852737" y="4368901"/>
            <a:ext cx="4291265" cy="1387478"/>
          </a:xfrm>
          <a:prstGeom prst="rect">
            <a:avLst/>
          </a:prstGeom>
        </p:spPr>
      </p:pic>
      <p:sp>
        <p:nvSpPr>
          <p:cNvPr id="44" name="Rectángulo 43"/>
          <p:cNvSpPr/>
          <p:nvPr/>
        </p:nvSpPr>
        <p:spPr>
          <a:xfrm>
            <a:off x="5301053" y="4650859"/>
            <a:ext cx="3629052" cy="62347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Poco conocimiento de acciones del sector público y privado</a:t>
            </a:r>
          </a:p>
        </p:txBody>
      </p:sp>
      <p:sp>
        <p:nvSpPr>
          <p:cNvPr id="45" name="Rectángulo 44"/>
          <p:cNvSpPr/>
          <p:nvPr/>
        </p:nvSpPr>
        <p:spPr>
          <a:xfrm>
            <a:off x="106955" y="593523"/>
            <a:ext cx="3475790" cy="16615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s-EC" sz="3200" dirty="0" smtClean="0">
                <a:solidFill>
                  <a:srgbClr val="FFFFFF"/>
                </a:solidFill>
                <a:latin typeface="Hobo Std"/>
                <a:cs typeface="Hobo Std"/>
              </a:rPr>
              <a:t>Principales </a:t>
            </a:r>
          </a:p>
          <a:p>
            <a:pPr algn="ctr">
              <a:lnSpc>
                <a:spcPct val="80000"/>
              </a:lnSpc>
            </a:pPr>
            <a:r>
              <a:rPr lang="es-EC" sz="3200" dirty="0" smtClean="0">
                <a:solidFill>
                  <a:srgbClr val="FFFFFF"/>
                </a:solidFill>
                <a:latin typeface="Hobo Std"/>
                <a:cs typeface="Hobo Std"/>
              </a:rPr>
              <a:t>Reflexiones</a:t>
            </a:r>
          </a:p>
        </p:txBody>
      </p:sp>
      <p:pic>
        <p:nvPicPr>
          <p:cNvPr id="13" name="Imagen 12" descr="mundo-verde-2-[Converted]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5" y="2218610"/>
            <a:ext cx="3582877" cy="47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25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Captura de pantalla 2015-12-17 a las 18.17.08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1" t="-1" r="3225" b="-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2 Marcador de contenido"/>
          <p:cNvSpPr txBox="1">
            <a:spLocks/>
          </p:cNvSpPr>
          <p:nvPr/>
        </p:nvSpPr>
        <p:spPr>
          <a:xfrm>
            <a:off x="98777" y="4346221"/>
            <a:ext cx="9144000" cy="272772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85750" indent="-171450" algn="l" rtl="0" eaLnBrk="0" fontAlgn="base" hangingPunct="0">
              <a:spcBef>
                <a:spcPct val="40000"/>
              </a:spcBef>
              <a:spcAft>
                <a:spcPct val="0"/>
              </a:spcAft>
              <a:buSzPct val="7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115888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2pPr>
            <a:lvl3pPr marL="1092200" indent="-177800" algn="l" rtl="0" eaLnBrk="0" fontAlgn="base" hangingPunct="0">
              <a:spcBef>
                <a:spcPct val="4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549400" indent="-177800" algn="l" rtl="0" eaLnBrk="0" fontAlgn="base" hangingPunct="0">
              <a:spcBef>
                <a:spcPct val="4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06600" indent="-177800" algn="l" rtl="0" eaLnBrk="0" fontAlgn="base" hangingPunct="0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5pPr>
            <a:lvl6pPr marL="24638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210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3782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354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114300" indent="0" algn="r">
              <a:lnSpc>
                <a:spcPct val="80000"/>
              </a:lnSpc>
              <a:buNone/>
            </a:pPr>
            <a:r>
              <a:rPr lang="es-EC" sz="7200" kern="0" dirty="0" smtClean="0">
                <a:solidFill>
                  <a:schemeClr val="bg1"/>
                </a:solidFill>
                <a:latin typeface="Hobo Std"/>
                <a:cs typeface="Hobo Std"/>
              </a:rPr>
              <a:t>1 de cada 3 ecuatorianos es Millennial</a:t>
            </a:r>
            <a:endParaRPr lang="es-EC" sz="7200" b="0" kern="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379951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956941"/>
            <a:ext cx="577995" cy="542476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2667000" y="3234153"/>
            <a:ext cx="4140199" cy="4164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500" dirty="0" smtClean="0">
                <a:solidFill>
                  <a:schemeClr val="bg1"/>
                </a:solidFill>
                <a:latin typeface="Hobo Std"/>
                <a:cs typeface="Hobo Std"/>
              </a:rPr>
              <a:t>DESARROLLO SOSTENIBLE</a:t>
            </a:r>
            <a:endParaRPr lang="es-CO" sz="35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4320343" y="4045784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>
                <a:solidFill>
                  <a:srgbClr val="000000"/>
                </a:solidFill>
                <a:latin typeface="Hobo Std"/>
                <a:cs typeface="Hobo Std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6771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22 Rectángulo"/>
          <p:cNvSpPr>
            <a:spLocks noChangeArrowheads="1"/>
          </p:cNvSpPr>
          <p:nvPr/>
        </p:nvSpPr>
        <p:spPr bwMode="auto">
          <a:xfrm>
            <a:off x="5000035" y="1790718"/>
            <a:ext cx="3807787" cy="92640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>
              <a:lnSpc>
                <a:spcPct val="90000"/>
              </a:lnSpc>
            </a:pPr>
            <a:r>
              <a:rPr lang="es-ES" sz="1200" dirty="0">
                <a:solidFill>
                  <a:srgbClr val="000000"/>
                </a:solidFill>
                <a:latin typeface="Hobo Std"/>
                <a:cs typeface="Hobo Std"/>
              </a:rPr>
              <a:t>Este desarrollo sostenible para la mayoría debe ser realizado por todos (ciudadanos, empresas públicas y privadas) para lograr un cambio efectivo</a:t>
            </a:r>
          </a:p>
          <a:p>
            <a:pPr algn="r">
              <a:lnSpc>
                <a:spcPct val="90000"/>
              </a:lnSpc>
            </a:pPr>
            <a:endParaRPr lang="es-ES" sz="1200" dirty="0">
              <a:solidFill>
                <a:srgbClr val="000000"/>
              </a:solidFill>
              <a:latin typeface="Hobo Std"/>
              <a:cs typeface="Hobo Std"/>
            </a:endParaRPr>
          </a:p>
          <a:p>
            <a:pPr algn="r">
              <a:lnSpc>
                <a:spcPct val="90000"/>
              </a:lnSpc>
            </a:pPr>
            <a:r>
              <a:rPr lang="es-ES" sz="1200" dirty="0">
                <a:solidFill>
                  <a:srgbClr val="000000"/>
                </a:solidFill>
                <a:latin typeface="Hobo Std"/>
                <a:cs typeface="Hobo Std"/>
              </a:rPr>
              <a:t>“El cambio empieza por uno mismo”.</a:t>
            </a:r>
          </a:p>
        </p:txBody>
      </p:sp>
      <p:sp>
        <p:nvSpPr>
          <p:cNvPr id="42" name="30 CuadroTexto"/>
          <p:cNvSpPr txBox="1"/>
          <p:nvPr/>
        </p:nvSpPr>
        <p:spPr>
          <a:xfrm>
            <a:off x="5311422" y="3441160"/>
            <a:ext cx="3496400" cy="834074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lnSpc>
                <a:spcPct val="90000"/>
              </a:lnSpc>
              <a:defRPr sz="1200">
                <a:solidFill>
                  <a:srgbClr val="000000"/>
                </a:solidFill>
                <a:latin typeface="Hobo Std"/>
                <a:cs typeface="Hobo Std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es-EC" dirty="0"/>
          </a:p>
          <a:p>
            <a:r>
              <a:rPr lang="es-EC" dirty="0"/>
              <a:t> EL CONOCIMIENTO Y CLARIDAD DE LO QUE ES EL DESARROLLO SOSTENIBLE ES ESCASO</a:t>
            </a:r>
          </a:p>
          <a:p>
            <a:r>
              <a:rPr lang="es-EC" dirty="0"/>
              <a:t> </a:t>
            </a:r>
          </a:p>
        </p:txBody>
      </p:sp>
      <p:sp>
        <p:nvSpPr>
          <p:cNvPr id="43" name="13 CuadroTexto"/>
          <p:cNvSpPr txBox="1"/>
          <p:nvPr/>
        </p:nvSpPr>
        <p:spPr>
          <a:xfrm>
            <a:off x="5027772" y="4125373"/>
            <a:ext cx="3780050" cy="1603738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lnSpc>
                <a:spcPct val="90000"/>
              </a:lnSpc>
              <a:defRPr sz="1200">
                <a:solidFill>
                  <a:srgbClr val="000000"/>
                </a:solidFill>
                <a:latin typeface="Hobo Std"/>
                <a:cs typeface="Hobo Std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s-EC" dirty="0"/>
              <a:t>EL CONOCIMIENTO PRELIMINAR:</a:t>
            </a:r>
          </a:p>
          <a:p>
            <a:endParaRPr lang="es-EC" dirty="0"/>
          </a:p>
          <a:p>
            <a:r>
              <a:rPr lang="es-ES" sz="2400" dirty="0"/>
              <a:t>Avanzar</a:t>
            </a:r>
          </a:p>
          <a:p>
            <a:r>
              <a:rPr lang="es-ES" sz="2400" dirty="0"/>
              <a:t>Crecer </a:t>
            </a:r>
          </a:p>
          <a:p>
            <a:r>
              <a:rPr lang="es-ES" sz="2400" dirty="0" smtClean="0"/>
              <a:t>Cambiar</a:t>
            </a:r>
            <a:endParaRPr lang="es-ES" dirty="0"/>
          </a:p>
          <a:p>
            <a:endParaRPr lang="es-EC" dirty="0"/>
          </a:p>
        </p:txBody>
      </p:sp>
      <p:pic>
        <p:nvPicPr>
          <p:cNvPr id="44" name="Imagen 43"/>
          <p:cNvPicPr>
            <a:picLocks noChangeAspect="1"/>
          </p:cNvPicPr>
          <p:nvPr/>
        </p:nvPicPr>
        <p:blipFill rotWithShape="1">
          <a:blip r:embed="rId2"/>
          <a:srcRect r="15183"/>
          <a:stretch/>
        </p:blipFill>
        <p:spPr>
          <a:xfrm flipV="1">
            <a:off x="4674373" y="302151"/>
            <a:ext cx="4459110" cy="869069"/>
          </a:xfrm>
          <a:prstGeom prst="rect">
            <a:avLst/>
          </a:prstGeom>
        </p:spPr>
      </p:pic>
      <p:sp>
        <p:nvSpPr>
          <p:cNvPr id="30" name="18 CuadroTexto"/>
          <p:cNvSpPr txBox="1"/>
          <p:nvPr/>
        </p:nvSpPr>
        <p:spPr>
          <a:xfrm>
            <a:off x="5000035" y="523753"/>
            <a:ext cx="31202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1400" dirty="0" smtClean="0">
                <a:solidFill>
                  <a:srgbClr val="FFFFFF"/>
                </a:solidFill>
                <a:latin typeface="Hobo Std"/>
                <a:cs typeface="Hobo Std"/>
              </a:rPr>
              <a:t>DESARROLLO SOSTENIBLE LA META DE LAS NUEVAS EMPRESAS</a:t>
            </a:r>
            <a:endParaRPr lang="es-ES_tradnl" sz="1400" b="1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2" name="Imagen 1" descr="green-city-[Converted]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6"/>
          <a:stretch/>
        </p:blipFill>
        <p:spPr>
          <a:xfrm>
            <a:off x="0" y="653143"/>
            <a:ext cx="5391178" cy="621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91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507" t="9586" r="3152"/>
          <a:stretch/>
        </p:blipFill>
        <p:spPr>
          <a:xfrm>
            <a:off x="-42780" y="-1"/>
            <a:ext cx="9003337" cy="685800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/>
          <a:srcRect r="12598"/>
          <a:stretch/>
        </p:blipFill>
        <p:spPr>
          <a:xfrm flipH="1">
            <a:off x="5906431" y="1679222"/>
            <a:ext cx="3518230" cy="1111100"/>
          </a:xfrm>
          <a:prstGeom prst="rect">
            <a:avLst/>
          </a:prstGeom>
        </p:spPr>
      </p:pic>
      <p:sp>
        <p:nvSpPr>
          <p:cNvPr id="19" name="55 Rectángulo"/>
          <p:cNvSpPr/>
          <p:nvPr/>
        </p:nvSpPr>
        <p:spPr>
          <a:xfrm>
            <a:off x="5766312" y="1810927"/>
            <a:ext cx="3097388" cy="776131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Es relevante la </a:t>
            </a:r>
          </a:p>
          <a:p>
            <a:pPr algn="r"/>
            <a:r>
              <a:rPr lang="es-EC" sz="1600" dirty="0">
                <a:solidFill>
                  <a:srgbClr val="FFFFFF"/>
                </a:solidFill>
                <a:latin typeface="Hobo Std"/>
                <a:cs typeface="Hobo Std"/>
              </a:rPr>
              <a:t>s</a:t>
            </a: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ostenibilidad para usted?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3"/>
          <a:srcRect r="15183"/>
          <a:stretch/>
        </p:blipFill>
        <p:spPr>
          <a:xfrm flipH="1" flipV="1">
            <a:off x="-493422" y="1813565"/>
            <a:ext cx="3931060" cy="1658242"/>
          </a:xfrm>
          <a:prstGeom prst="rect">
            <a:avLst/>
          </a:prstGeom>
        </p:spPr>
      </p:pic>
      <p:sp>
        <p:nvSpPr>
          <p:cNvPr id="24" name="18 CuadroTexto"/>
          <p:cNvSpPr txBox="1"/>
          <p:nvPr/>
        </p:nvSpPr>
        <p:spPr>
          <a:xfrm>
            <a:off x="333194" y="2218611"/>
            <a:ext cx="2836334" cy="1077218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defRPr sz="1600">
                <a:solidFill>
                  <a:srgbClr val="FFFFFF"/>
                </a:solidFill>
                <a:latin typeface="Hobo Std"/>
                <a:cs typeface="Hobo Std"/>
              </a:defRPr>
            </a:lvl1pPr>
          </a:lstStyle>
          <a:p>
            <a:r>
              <a:rPr lang="es-EC" sz="1400" dirty="0"/>
              <a:t>¿Es necesario que </a:t>
            </a:r>
            <a:r>
              <a:rPr lang="es-EC" sz="1400" dirty="0" smtClean="0"/>
              <a:t>empresas </a:t>
            </a:r>
            <a:r>
              <a:rPr lang="es-EC" sz="1400" dirty="0"/>
              <a:t>y </a:t>
            </a:r>
            <a:r>
              <a:rPr lang="es-EC" sz="1400" dirty="0" smtClean="0"/>
              <a:t>gobiernos </a:t>
            </a:r>
            <a:r>
              <a:rPr lang="es-EC" sz="1400" dirty="0"/>
              <a:t>cuenten con una estrategia de sostenibilidad para mejorar la competitividad? </a:t>
            </a: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77497" y="3606537"/>
            <a:ext cx="1079511" cy="1069374"/>
          </a:xfrm>
          <a:prstGeom prst="rect">
            <a:avLst/>
          </a:prstGeom>
        </p:spPr>
      </p:pic>
      <p:sp>
        <p:nvSpPr>
          <p:cNvPr id="26" name="Rectangle 30"/>
          <p:cNvSpPr/>
          <p:nvPr/>
        </p:nvSpPr>
        <p:spPr bwMode="gray">
          <a:xfrm>
            <a:off x="1664638" y="3831072"/>
            <a:ext cx="741663" cy="68991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95%</a:t>
            </a:r>
            <a:endParaRPr lang="nl-BE" sz="2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91608" y="4653036"/>
            <a:ext cx="1079511" cy="1069374"/>
          </a:xfrm>
          <a:prstGeom prst="rect">
            <a:avLst/>
          </a:prstGeom>
        </p:spPr>
      </p:pic>
      <p:sp>
        <p:nvSpPr>
          <p:cNvPr id="28" name="Rectangle 30"/>
          <p:cNvSpPr/>
          <p:nvPr/>
        </p:nvSpPr>
        <p:spPr bwMode="gray">
          <a:xfrm>
            <a:off x="1678748" y="4928693"/>
            <a:ext cx="741663" cy="68991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1%</a:t>
            </a:r>
            <a:endParaRPr lang="nl-BE" sz="2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29" name="56 Rectángulo"/>
          <p:cNvSpPr/>
          <p:nvPr/>
        </p:nvSpPr>
        <p:spPr>
          <a:xfrm>
            <a:off x="94506" y="3580976"/>
            <a:ext cx="1416519" cy="106937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Si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1" name="57 Rectángulo"/>
          <p:cNvSpPr/>
          <p:nvPr/>
        </p:nvSpPr>
        <p:spPr>
          <a:xfrm>
            <a:off x="119731" y="4654760"/>
            <a:ext cx="1391294" cy="106765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No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33" name="Imagen 3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12198" y="2705656"/>
            <a:ext cx="1079511" cy="1069374"/>
          </a:xfrm>
          <a:prstGeom prst="rect">
            <a:avLst/>
          </a:prstGeom>
        </p:spPr>
      </p:pic>
      <p:sp>
        <p:nvSpPr>
          <p:cNvPr id="34" name="Rectangle 30"/>
          <p:cNvSpPr/>
          <p:nvPr/>
        </p:nvSpPr>
        <p:spPr bwMode="gray">
          <a:xfrm>
            <a:off x="6999339" y="2955752"/>
            <a:ext cx="741663" cy="68991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53%</a:t>
            </a:r>
            <a:endParaRPr lang="nl-BE" sz="2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35" name="Imagen 3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63942" y="4713320"/>
            <a:ext cx="1079511" cy="1069374"/>
          </a:xfrm>
          <a:prstGeom prst="rect">
            <a:avLst/>
          </a:prstGeom>
        </p:spPr>
      </p:pic>
      <p:sp>
        <p:nvSpPr>
          <p:cNvPr id="36" name="Rectangle 30"/>
          <p:cNvSpPr/>
          <p:nvPr/>
        </p:nvSpPr>
        <p:spPr bwMode="gray">
          <a:xfrm>
            <a:off x="7051082" y="4963416"/>
            <a:ext cx="741663" cy="68991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12%</a:t>
            </a:r>
            <a:endParaRPr lang="nl-BE" sz="2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305970" y="3721562"/>
            <a:ext cx="1079511" cy="1069374"/>
          </a:xfrm>
          <a:prstGeom prst="rect">
            <a:avLst/>
          </a:prstGeom>
        </p:spPr>
      </p:pic>
      <p:sp>
        <p:nvSpPr>
          <p:cNvPr id="38" name="Rectangle 30"/>
          <p:cNvSpPr/>
          <p:nvPr/>
        </p:nvSpPr>
        <p:spPr bwMode="gray">
          <a:xfrm>
            <a:off x="6493110" y="3971658"/>
            <a:ext cx="741663" cy="68991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33%</a:t>
            </a:r>
            <a:endParaRPr lang="nl-BE" sz="2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9" name="56 Rectángulo"/>
          <p:cNvSpPr/>
          <p:nvPr/>
        </p:nvSpPr>
        <p:spPr>
          <a:xfrm>
            <a:off x="7818617" y="2705656"/>
            <a:ext cx="1325383" cy="106937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Muy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relevante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41" name="57 Rectángulo"/>
          <p:cNvSpPr/>
          <p:nvPr/>
        </p:nvSpPr>
        <p:spPr>
          <a:xfrm>
            <a:off x="7311281" y="3723286"/>
            <a:ext cx="1722486" cy="106765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Relevante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45" name="58 Rectángulo"/>
          <p:cNvSpPr/>
          <p:nvPr/>
        </p:nvSpPr>
        <p:spPr>
          <a:xfrm>
            <a:off x="7871726" y="4713320"/>
            <a:ext cx="1272274" cy="106937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Poco relevante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377697" y="5780969"/>
            <a:ext cx="1079511" cy="1069374"/>
          </a:xfrm>
          <a:prstGeom prst="rect">
            <a:avLst/>
          </a:prstGeom>
        </p:spPr>
      </p:pic>
      <p:sp>
        <p:nvSpPr>
          <p:cNvPr id="47" name="Rectangle 30"/>
          <p:cNvSpPr/>
          <p:nvPr/>
        </p:nvSpPr>
        <p:spPr bwMode="gray">
          <a:xfrm>
            <a:off x="6564837" y="6031065"/>
            <a:ext cx="741663" cy="689918"/>
          </a:xfrm>
          <a:prstGeom prst="rect">
            <a:avLst/>
          </a:prstGeom>
        </p:spPr>
        <p:txBody>
          <a:bodyPr wrap="square" lIns="91264" tIns="45632" rIns="91264" bIns="45632" anchor="ctr">
            <a:noAutofit/>
          </a:bodyPr>
          <a:lstStyle/>
          <a:p>
            <a:pPr algn="ctr" defTabSz="1064732" fontAlgn="base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nl-B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1%</a:t>
            </a:r>
            <a:endParaRPr lang="nl-BE" sz="2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48" name="58 Rectángulo"/>
          <p:cNvSpPr/>
          <p:nvPr/>
        </p:nvSpPr>
        <p:spPr>
          <a:xfrm>
            <a:off x="7385481" y="5780969"/>
            <a:ext cx="1687964" cy="106937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Nada relevante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409453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r="15183"/>
          <a:stretch/>
        </p:blipFill>
        <p:spPr>
          <a:xfrm flipH="1" flipV="1">
            <a:off x="-445618" y="270952"/>
            <a:ext cx="6019505" cy="1018393"/>
          </a:xfrm>
          <a:prstGeom prst="rect">
            <a:avLst/>
          </a:prstGeom>
        </p:spPr>
      </p:pic>
      <p:sp>
        <p:nvSpPr>
          <p:cNvPr id="24" name="18 CuadroTexto"/>
          <p:cNvSpPr txBox="1"/>
          <p:nvPr/>
        </p:nvSpPr>
        <p:spPr>
          <a:xfrm>
            <a:off x="1213553" y="563110"/>
            <a:ext cx="4064000" cy="613347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defRPr sz="1600">
                <a:solidFill>
                  <a:srgbClr val="FFFFFF"/>
                </a:solidFill>
                <a:latin typeface="Hobo Std"/>
                <a:cs typeface="Hobo Std"/>
              </a:defRPr>
            </a:lvl1pPr>
          </a:lstStyle>
          <a:p>
            <a:pPr algn="l"/>
            <a:r>
              <a:rPr lang="es-EC" altLang="es-ES" dirty="0"/>
              <a:t>Rol de las empresas </a:t>
            </a:r>
            <a:endParaRPr lang="es-EC" altLang="es-ES" dirty="0" smtClean="0"/>
          </a:p>
          <a:p>
            <a:pPr algn="l"/>
            <a:r>
              <a:rPr lang="es-EC" altLang="es-ES" dirty="0" smtClean="0"/>
              <a:t>en </a:t>
            </a:r>
            <a:r>
              <a:rPr lang="es-EC" altLang="es-ES" dirty="0"/>
              <a:t>el desarrollo sostenible del país</a:t>
            </a:r>
          </a:p>
        </p:txBody>
      </p:sp>
      <p:graphicFrame>
        <p:nvGraphicFramePr>
          <p:cNvPr id="30" name="42 Gráfico"/>
          <p:cNvGraphicFramePr/>
          <p:nvPr>
            <p:extLst>
              <p:ext uri="{D42A27DB-BD31-4B8C-83A1-F6EECF244321}">
                <p14:modId xmlns:p14="http://schemas.microsoft.com/office/powerpoint/2010/main" val="3575774764"/>
              </p:ext>
            </p:extLst>
          </p:nvPr>
        </p:nvGraphicFramePr>
        <p:xfrm>
          <a:off x="-14068" y="1472789"/>
          <a:ext cx="9144000" cy="2880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43 Gráfico"/>
          <p:cNvGraphicFramePr/>
          <p:nvPr>
            <p:extLst>
              <p:ext uri="{D42A27DB-BD31-4B8C-83A1-F6EECF244321}">
                <p14:modId xmlns:p14="http://schemas.microsoft.com/office/powerpoint/2010/main" val="3422937660"/>
              </p:ext>
            </p:extLst>
          </p:nvPr>
        </p:nvGraphicFramePr>
        <p:xfrm>
          <a:off x="93436" y="3817176"/>
          <a:ext cx="9001000" cy="2880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4635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ángulo 87"/>
          <p:cNvSpPr/>
          <p:nvPr/>
        </p:nvSpPr>
        <p:spPr>
          <a:xfrm>
            <a:off x="2429393" y="1815723"/>
            <a:ext cx="4724940" cy="234720"/>
          </a:xfrm>
          <a:prstGeom prst="rect">
            <a:avLst/>
          </a:prstGeom>
          <a:solidFill>
            <a:srgbClr val="1E1F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>
              <a:lnSpc>
                <a:spcPct val="90000"/>
              </a:lnSpc>
            </a:pPr>
            <a:endParaRPr lang="es-EC" sz="10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68" name="Rectángulo redondeado 67"/>
          <p:cNvSpPr/>
          <p:nvPr/>
        </p:nvSpPr>
        <p:spPr>
          <a:xfrm>
            <a:off x="663982" y="1250805"/>
            <a:ext cx="1911380" cy="131694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70" name="Rectángulo redondeado 69"/>
          <p:cNvSpPr/>
          <p:nvPr/>
        </p:nvSpPr>
        <p:spPr>
          <a:xfrm>
            <a:off x="2766581" y="1250805"/>
            <a:ext cx="1911380" cy="131694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72" name="Rectángulo redondeado 71"/>
          <p:cNvSpPr/>
          <p:nvPr/>
        </p:nvSpPr>
        <p:spPr>
          <a:xfrm>
            <a:off x="4869181" y="1250805"/>
            <a:ext cx="1911380" cy="131694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74" name="Rectángulo redondeado 73"/>
          <p:cNvSpPr/>
          <p:nvPr/>
        </p:nvSpPr>
        <p:spPr>
          <a:xfrm>
            <a:off x="6971780" y="1250805"/>
            <a:ext cx="1911380" cy="131694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2"/>
          <a:srcRect r="15183"/>
          <a:stretch/>
        </p:blipFill>
        <p:spPr>
          <a:xfrm flipV="1">
            <a:off x="3148404" y="2843"/>
            <a:ext cx="6019505" cy="1018393"/>
          </a:xfrm>
          <a:prstGeom prst="rect">
            <a:avLst/>
          </a:prstGeom>
        </p:spPr>
      </p:pic>
      <p:sp>
        <p:nvSpPr>
          <p:cNvPr id="24" name="18 CuadroTexto"/>
          <p:cNvSpPr txBox="1"/>
          <p:nvPr/>
        </p:nvSpPr>
        <p:spPr>
          <a:xfrm>
            <a:off x="3908425" y="295001"/>
            <a:ext cx="4064000" cy="613347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defRPr sz="1600">
                <a:solidFill>
                  <a:srgbClr val="FFFFFF"/>
                </a:solidFill>
                <a:latin typeface="Hobo Std"/>
                <a:cs typeface="Hobo Std"/>
              </a:defRPr>
            </a:lvl1pPr>
          </a:lstStyle>
          <a:p>
            <a:pPr algn="l"/>
            <a:r>
              <a:rPr lang="es-EC" altLang="es-ES" dirty="0" smtClean="0"/>
              <a:t>Perfil de una empresa sostenible</a:t>
            </a:r>
            <a:endParaRPr lang="es-EC" altLang="es-ES" dirty="0"/>
          </a:p>
        </p:txBody>
      </p:sp>
      <p:sp>
        <p:nvSpPr>
          <p:cNvPr id="6" name="Freeform 3"/>
          <p:cNvSpPr>
            <a:spLocks noEditPoints="1"/>
          </p:cNvSpPr>
          <p:nvPr/>
        </p:nvSpPr>
        <p:spPr bwMode="gray">
          <a:xfrm>
            <a:off x="899592" y="3888995"/>
            <a:ext cx="6751240" cy="2841468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  <a:extLst/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C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sp>
        <p:nvSpPr>
          <p:cNvPr id="8" name="77 Rectángulo"/>
          <p:cNvSpPr/>
          <p:nvPr/>
        </p:nvSpPr>
        <p:spPr>
          <a:xfrm>
            <a:off x="598719" y="1404112"/>
            <a:ext cx="20099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prstClr val="black"/>
                </a:solidFill>
                <a:latin typeface="Hobo Std"/>
                <a:cs typeface="Hobo Std"/>
              </a:rPr>
              <a:t>Produce </a:t>
            </a:r>
            <a:r>
              <a:rPr lang="es-EC" sz="1200" dirty="0">
                <a:solidFill>
                  <a:prstClr val="black"/>
                </a:solidFill>
                <a:latin typeface="Hobo Std"/>
                <a:cs typeface="Hobo Std"/>
              </a:rPr>
              <a:t>bienes y servicios con respeto al medio ambiente</a:t>
            </a:r>
          </a:p>
        </p:txBody>
      </p:sp>
      <p:sp>
        <p:nvSpPr>
          <p:cNvPr id="9" name="78 Rectángulo"/>
          <p:cNvSpPr/>
          <p:nvPr/>
        </p:nvSpPr>
        <p:spPr>
          <a:xfrm>
            <a:off x="2731801" y="149644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prstClr val="black"/>
                </a:solidFill>
                <a:latin typeface="Hobo Std"/>
                <a:cs typeface="Hobo Std"/>
              </a:rPr>
              <a:t>Respeta </a:t>
            </a:r>
            <a:r>
              <a:rPr lang="es-EC" sz="1200" dirty="0">
                <a:solidFill>
                  <a:prstClr val="black"/>
                </a:solidFill>
                <a:latin typeface="Hobo Std"/>
                <a:cs typeface="Hobo Std"/>
              </a:rPr>
              <a:t>la biodiversidad</a:t>
            </a:r>
          </a:p>
        </p:txBody>
      </p:sp>
      <p:sp>
        <p:nvSpPr>
          <p:cNvPr id="10" name="79 Rectángulo"/>
          <p:cNvSpPr/>
          <p:nvPr/>
        </p:nvSpPr>
        <p:spPr>
          <a:xfrm>
            <a:off x="4859676" y="1311779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>
                <a:solidFill>
                  <a:prstClr val="black"/>
                </a:solidFill>
                <a:latin typeface="Hobo Std"/>
                <a:cs typeface="Hobo Std"/>
              </a:rPr>
              <a:t>Que contribuye a </a:t>
            </a:r>
            <a:endParaRPr lang="es-EC" sz="1200" dirty="0" smtClean="0">
              <a:solidFill>
                <a:prstClr val="black"/>
              </a:solidFill>
              <a:latin typeface="Hobo Std"/>
              <a:cs typeface="Hobo St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prstClr val="black"/>
                </a:solidFill>
                <a:latin typeface="Hobo Std"/>
                <a:cs typeface="Hobo Std"/>
              </a:rPr>
              <a:t>mejorar </a:t>
            </a:r>
            <a:r>
              <a:rPr lang="es-EC" sz="1200" dirty="0">
                <a:solidFill>
                  <a:prstClr val="black"/>
                </a:solidFill>
                <a:latin typeface="Hobo Std"/>
                <a:cs typeface="Hobo Std"/>
              </a:rPr>
              <a:t>la calidad </a:t>
            </a:r>
            <a:endParaRPr lang="es-EC" sz="1200" dirty="0" smtClean="0">
              <a:solidFill>
                <a:prstClr val="black"/>
              </a:solidFill>
              <a:latin typeface="Hobo Std"/>
              <a:cs typeface="Hobo St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 smtClean="0">
                <a:solidFill>
                  <a:prstClr val="black"/>
                </a:solidFill>
                <a:latin typeface="Hobo Std"/>
                <a:cs typeface="Hobo Std"/>
              </a:rPr>
              <a:t>de </a:t>
            </a:r>
            <a:r>
              <a:rPr lang="es-EC" sz="1200" dirty="0">
                <a:solidFill>
                  <a:prstClr val="black"/>
                </a:solidFill>
                <a:latin typeface="Hobo Std"/>
                <a:cs typeface="Hobo Std"/>
              </a:rPr>
              <a:t>vida de personas de escasos recursos</a:t>
            </a:r>
          </a:p>
        </p:txBody>
      </p:sp>
      <p:sp>
        <p:nvSpPr>
          <p:cNvPr id="11" name="80 Rectángulo"/>
          <p:cNvSpPr/>
          <p:nvPr/>
        </p:nvSpPr>
        <p:spPr>
          <a:xfrm>
            <a:off x="6876256" y="1311779"/>
            <a:ext cx="1946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200" dirty="0">
                <a:solidFill>
                  <a:prstClr val="black"/>
                </a:solidFill>
                <a:latin typeface="Hobo Std"/>
                <a:cs typeface="Hobo Std"/>
              </a:rPr>
              <a:t>Que incorpora la sostenibilidad en todos sus productos, servicios y modos de vida</a:t>
            </a:r>
          </a:p>
        </p:txBody>
      </p:sp>
      <p:grpSp>
        <p:nvGrpSpPr>
          <p:cNvPr id="13" name="Group 4"/>
          <p:cNvGrpSpPr>
            <a:grpSpLocks/>
          </p:cNvGrpSpPr>
          <p:nvPr/>
        </p:nvGrpSpPr>
        <p:grpSpPr bwMode="auto">
          <a:xfrm>
            <a:off x="5678065" y="4797152"/>
            <a:ext cx="1846263" cy="1752811"/>
            <a:chOff x="1776" y="2417"/>
            <a:chExt cx="1248" cy="1279"/>
          </a:xfrm>
        </p:grpSpPr>
        <p:pic>
          <p:nvPicPr>
            <p:cNvPr id="14" name="Picture 5" descr="Picture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3353"/>
              <a:ext cx="1248" cy="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Oval 6"/>
            <p:cNvSpPr>
              <a:spLocks noChangeArrowheads="1"/>
            </p:cNvSpPr>
            <p:nvPr/>
          </p:nvSpPr>
          <p:spPr bwMode="gray">
            <a:xfrm>
              <a:off x="1877" y="2417"/>
              <a:ext cx="1074" cy="107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gray">
            <a:xfrm>
              <a:off x="1890" y="2423"/>
              <a:ext cx="1049" cy="104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gray">
            <a:xfrm>
              <a:off x="1901" y="2433"/>
              <a:ext cx="998" cy="98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18" name="Oval 9"/>
            <p:cNvSpPr>
              <a:spLocks noChangeArrowheads="1"/>
            </p:cNvSpPr>
            <p:nvPr/>
          </p:nvSpPr>
          <p:spPr bwMode="gray">
            <a:xfrm>
              <a:off x="1959" y="2461"/>
              <a:ext cx="888" cy="79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</p:grpSp>
      <p:sp>
        <p:nvSpPr>
          <p:cNvPr id="19" name="Text Box 31"/>
          <p:cNvSpPr txBox="1">
            <a:spLocks noChangeArrowheads="1"/>
          </p:cNvSpPr>
          <p:nvPr/>
        </p:nvSpPr>
        <p:spPr bwMode="auto">
          <a:xfrm>
            <a:off x="6264641" y="5314055"/>
            <a:ext cx="7860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9DE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71%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grpSp>
        <p:nvGrpSpPr>
          <p:cNvPr id="20" name="Group 38"/>
          <p:cNvGrpSpPr>
            <a:grpSpLocks/>
          </p:cNvGrpSpPr>
          <p:nvPr/>
        </p:nvGrpSpPr>
        <p:grpSpPr bwMode="auto">
          <a:xfrm>
            <a:off x="1619672" y="4653136"/>
            <a:ext cx="1181100" cy="1181102"/>
            <a:chOff x="576" y="2188"/>
            <a:chExt cx="1056" cy="1028"/>
          </a:xfrm>
        </p:grpSpPr>
        <p:pic>
          <p:nvPicPr>
            <p:cNvPr id="21" name="Picture 39" descr="Picture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924"/>
              <a:ext cx="1056" cy="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Oval 40"/>
            <p:cNvSpPr>
              <a:spLocks noChangeArrowheads="1"/>
            </p:cNvSpPr>
            <p:nvPr/>
          </p:nvSpPr>
          <p:spPr bwMode="gray">
            <a:xfrm>
              <a:off x="714" y="2188"/>
              <a:ext cx="860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25" name="Oval 41"/>
            <p:cNvSpPr>
              <a:spLocks noChangeArrowheads="1"/>
            </p:cNvSpPr>
            <p:nvPr/>
          </p:nvSpPr>
          <p:spPr bwMode="gray">
            <a:xfrm>
              <a:off x="725" y="2193"/>
              <a:ext cx="839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26" name="Oval 42"/>
            <p:cNvSpPr>
              <a:spLocks noChangeArrowheads="1"/>
            </p:cNvSpPr>
            <p:nvPr/>
          </p:nvSpPr>
          <p:spPr bwMode="gray">
            <a:xfrm>
              <a:off x="734" y="2201"/>
              <a:ext cx="798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27" name="Oval 43"/>
            <p:cNvSpPr>
              <a:spLocks noChangeArrowheads="1"/>
            </p:cNvSpPr>
            <p:nvPr/>
          </p:nvSpPr>
          <p:spPr bwMode="gray">
            <a:xfrm>
              <a:off x="780" y="2223"/>
              <a:ext cx="710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</p:grpSp>
      <p:grpSp>
        <p:nvGrpSpPr>
          <p:cNvPr id="28" name="Group 25"/>
          <p:cNvGrpSpPr>
            <a:grpSpLocks/>
          </p:cNvGrpSpPr>
          <p:nvPr/>
        </p:nvGrpSpPr>
        <p:grpSpPr bwMode="auto">
          <a:xfrm>
            <a:off x="2192857" y="3356992"/>
            <a:ext cx="1010991" cy="925199"/>
            <a:chOff x="576" y="2188"/>
            <a:chExt cx="1056" cy="1028"/>
          </a:xfrm>
        </p:grpSpPr>
        <p:pic>
          <p:nvPicPr>
            <p:cNvPr id="29" name="Picture 26" descr="Picture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924"/>
              <a:ext cx="1056" cy="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Oval 27"/>
            <p:cNvSpPr>
              <a:spLocks noChangeArrowheads="1"/>
            </p:cNvSpPr>
            <p:nvPr/>
          </p:nvSpPr>
          <p:spPr bwMode="gray">
            <a:xfrm>
              <a:off x="714" y="2188"/>
              <a:ext cx="860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33" name="Oval 28"/>
            <p:cNvSpPr>
              <a:spLocks noChangeArrowheads="1"/>
            </p:cNvSpPr>
            <p:nvPr/>
          </p:nvSpPr>
          <p:spPr bwMode="gray">
            <a:xfrm>
              <a:off x="725" y="2193"/>
              <a:ext cx="839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34" name="Oval 29"/>
            <p:cNvSpPr>
              <a:spLocks noChangeArrowheads="1"/>
            </p:cNvSpPr>
            <p:nvPr/>
          </p:nvSpPr>
          <p:spPr bwMode="gray">
            <a:xfrm>
              <a:off x="734" y="2201"/>
              <a:ext cx="798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35" name="Oval 30"/>
            <p:cNvSpPr>
              <a:spLocks noChangeArrowheads="1"/>
            </p:cNvSpPr>
            <p:nvPr/>
          </p:nvSpPr>
          <p:spPr bwMode="gray">
            <a:xfrm>
              <a:off x="780" y="2223"/>
              <a:ext cx="710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</p:grpSp>
      <p:grpSp>
        <p:nvGrpSpPr>
          <p:cNvPr id="36" name="Group 25"/>
          <p:cNvGrpSpPr>
            <a:grpSpLocks/>
          </p:cNvGrpSpPr>
          <p:nvPr/>
        </p:nvGrpSpPr>
        <p:grpSpPr bwMode="auto">
          <a:xfrm>
            <a:off x="899592" y="3812418"/>
            <a:ext cx="1176974" cy="1117845"/>
            <a:chOff x="576" y="2188"/>
            <a:chExt cx="1056" cy="1028"/>
          </a:xfrm>
        </p:grpSpPr>
        <p:pic>
          <p:nvPicPr>
            <p:cNvPr id="37" name="Picture 26" descr="Picture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924"/>
              <a:ext cx="1056" cy="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Oval 27"/>
            <p:cNvSpPr>
              <a:spLocks noChangeArrowheads="1"/>
            </p:cNvSpPr>
            <p:nvPr/>
          </p:nvSpPr>
          <p:spPr bwMode="gray">
            <a:xfrm>
              <a:off x="714" y="2188"/>
              <a:ext cx="860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39" name="Oval 28"/>
            <p:cNvSpPr>
              <a:spLocks noChangeArrowheads="1"/>
            </p:cNvSpPr>
            <p:nvPr/>
          </p:nvSpPr>
          <p:spPr bwMode="gray">
            <a:xfrm>
              <a:off x="725" y="2193"/>
              <a:ext cx="839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40" name="Oval 29"/>
            <p:cNvSpPr>
              <a:spLocks noChangeArrowheads="1"/>
            </p:cNvSpPr>
            <p:nvPr/>
          </p:nvSpPr>
          <p:spPr bwMode="gray">
            <a:xfrm>
              <a:off x="734" y="2201"/>
              <a:ext cx="798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41" name="Oval 30"/>
            <p:cNvSpPr>
              <a:spLocks noChangeArrowheads="1"/>
            </p:cNvSpPr>
            <p:nvPr/>
          </p:nvSpPr>
          <p:spPr bwMode="gray">
            <a:xfrm>
              <a:off x="780" y="2223"/>
              <a:ext cx="710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</p:grpSp>
      <p:grpSp>
        <p:nvGrpSpPr>
          <p:cNvPr id="42" name="Group 25"/>
          <p:cNvGrpSpPr>
            <a:grpSpLocks/>
          </p:cNvGrpSpPr>
          <p:nvPr/>
        </p:nvGrpSpPr>
        <p:grpSpPr bwMode="auto">
          <a:xfrm>
            <a:off x="4499992" y="5301208"/>
            <a:ext cx="1181100" cy="1181102"/>
            <a:chOff x="576" y="2188"/>
            <a:chExt cx="1056" cy="1028"/>
          </a:xfrm>
        </p:grpSpPr>
        <p:pic>
          <p:nvPicPr>
            <p:cNvPr id="43" name="Picture 26" descr="Picture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924"/>
              <a:ext cx="1056" cy="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Oval 27"/>
            <p:cNvSpPr>
              <a:spLocks noChangeArrowheads="1"/>
            </p:cNvSpPr>
            <p:nvPr/>
          </p:nvSpPr>
          <p:spPr bwMode="gray">
            <a:xfrm>
              <a:off x="714" y="2188"/>
              <a:ext cx="860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45" name="Oval 28"/>
            <p:cNvSpPr>
              <a:spLocks noChangeArrowheads="1"/>
            </p:cNvSpPr>
            <p:nvPr/>
          </p:nvSpPr>
          <p:spPr bwMode="gray">
            <a:xfrm>
              <a:off x="725" y="2193"/>
              <a:ext cx="839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46" name="Oval 29"/>
            <p:cNvSpPr>
              <a:spLocks noChangeArrowheads="1"/>
            </p:cNvSpPr>
            <p:nvPr/>
          </p:nvSpPr>
          <p:spPr bwMode="gray">
            <a:xfrm>
              <a:off x="734" y="2201"/>
              <a:ext cx="798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47" name="Oval 30"/>
            <p:cNvSpPr>
              <a:spLocks noChangeArrowheads="1"/>
            </p:cNvSpPr>
            <p:nvPr/>
          </p:nvSpPr>
          <p:spPr bwMode="gray">
            <a:xfrm>
              <a:off x="780" y="2223"/>
              <a:ext cx="710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</p:grpSp>
      <p:grpSp>
        <p:nvGrpSpPr>
          <p:cNvPr id="48" name="Group 38"/>
          <p:cNvGrpSpPr>
            <a:grpSpLocks/>
          </p:cNvGrpSpPr>
          <p:nvPr/>
        </p:nvGrpSpPr>
        <p:grpSpPr bwMode="auto">
          <a:xfrm>
            <a:off x="2987824" y="5085184"/>
            <a:ext cx="1181100" cy="1181102"/>
            <a:chOff x="576" y="2188"/>
            <a:chExt cx="1056" cy="1028"/>
          </a:xfrm>
        </p:grpSpPr>
        <p:pic>
          <p:nvPicPr>
            <p:cNvPr id="49" name="Picture 39" descr="Picture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924"/>
              <a:ext cx="1056" cy="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Oval 40"/>
            <p:cNvSpPr>
              <a:spLocks noChangeArrowheads="1"/>
            </p:cNvSpPr>
            <p:nvPr/>
          </p:nvSpPr>
          <p:spPr bwMode="gray">
            <a:xfrm>
              <a:off x="714" y="2188"/>
              <a:ext cx="860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51" name="Oval 41"/>
            <p:cNvSpPr>
              <a:spLocks noChangeArrowheads="1"/>
            </p:cNvSpPr>
            <p:nvPr/>
          </p:nvSpPr>
          <p:spPr bwMode="gray">
            <a:xfrm>
              <a:off x="725" y="2193"/>
              <a:ext cx="839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52" name="Oval 42"/>
            <p:cNvSpPr>
              <a:spLocks noChangeArrowheads="1"/>
            </p:cNvSpPr>
            <p:nvPr/>
          </p:nvSpPr>
          <p:spPr bwMode="gray">
            <a:xfrm>
              <a:off x="734" y="2201"/>
              <a:ext cx="798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  <p:sp>
          <p:nvSpPr>
            <p:cNvPr id="53" name="Oval 43"/>
            <p:cNvSpPr>
              <a:spLocks noChangeArrowheads="1"/>
            </p:cNvSpPr>
            <p:nvPr/>
          </p:nvSpPr>
          <p:spPr bwMode="gray">
            <a:xfrm>
              <a:off x="780" y="2223"/>
              <a:ext cx="710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C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obo Std"/>
                <a:ea typeface="+mn-ea"/>
                <a:cs typeface="Hobo Std"/>
              </a:endParaRPr>
            </a:p>
          </p:txBody>
        </p:sp>
      </p:grpSp>
      <p:sp>
        <p:nvSpPr>
          <p:cNvPr id="54" name="Text Box 23"/>
          <p:cNvSpPr txBox="1">
            <a:spLocks noChangeArrowheads="1"/>
          </p:cNvSpPr>
          <p:nvPr/>
        </p:nvSpPr>
        <p:spPr bwMode="auto">
          <a:xfrm>
            <a:off x="4762281" y="5597416"/>
            <a:ext cx="7860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9DE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38%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sp>
        <p:nvSpPr>
          <p:cNvPr id="55" name="Text Box 23"/>
          <p:cNvSpPr txBox="1">
            <a:spLocks noChangeArrowheads="1"/>
          </p:cNvSpPr>
          <p:nvPr/>
        </p:nvSpPr>
        <p:spPr bwMode="auto">
          <a:xfrm>
            <a:off x="3239020" y="5344293"/>
            <a:ext cx="7860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9DE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20%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sp>
        <p:nvSpPr>
          <p:cNvPr id="56" name="Text Box 23"/>
          <p:cNvSpPr txBox="1">
            <a:spLocks noChangeArrowheads="1"/>
          </p:cNvSpPr>
          <p:nvPr/>
        </p:nvSpPr>
        <p:spPr bwMode="auto">
          <a:xfrm>
            <a:off x="1964343" y="4929432"/>
            <a:ext cx="6075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9DE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9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1249887" y="4045333"/>
            <a:ext cx="6075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9DE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6%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sp>
        <p:nvSpPr>
          <p:cNvPr id="58" name="Text Box 23"/>
          <p:cNvSpPr txBox="1">
            <a:spLocks noChangeArrowheads="1"/>
          </p:cNvSpPr>
          <p:nvPr/>
        </p:nvSpPr>
        <p:spPr bwMode="auto">
          <a:xfrm>
            <a:off x="2471921" y="3518325"/>
            <a:ext cx="6075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9DE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2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obo Std"/>
                <a:ea typeface="+mn-ea"/>
                <a:cs typeface="Hobo Std"/>
              </a:rPr>
              <a:t>%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obo Std"/>
              <a:ea typeface="+mn-ea"/>
              <a:cs typeface="Hobo Std"/>
            </a:endParaRPr>
          </a:p>
        </p:txBody>
      </p:sp>
      <p:sp>
        <p:nvSpPr>
          <p:cNvPr id="59" name="124 Rectángulo"/>
          <p:cNvSpPr/>
          <p:nvPr/>
        </p:nvSpPr>
        <p:spPr>
          <a:xfrm>
            <a:off x="6025290" y="4427820"/>
            <a:ext cx="10054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Innovador</a:t>
            </a:r>
          </a:p>
        </p:txBody>
      </p:sp>
      <p:sp>
        <p:nvSpPr>
          <p:cNvPr id="60" name="125 Rectángulo"/>
          <p:cNvSpPr/>
          <p:nvPr/>
        </p:nvSpPr>
        <p:spPr>
          <a:xfrm>
            <a:off x="2724248" y="4567709"/>
            <a:ext cx="1797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Certificaciones </a:t>
            </a:r>
            <a:endParaRPr lang="es-EC" sz="1400" dirty="0" smtClean="0">
              <a:solidFill>
                <a:prstClr val="black"/>
              </a:solidFill>
              <a:latin typeface="Hobo Std"/>
              <a:cs typeface="Hobo St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 smtClean="0">
                <a:solidFill>
                  <a:prstClr val="black"/>
                </a:solidFill>
                <a:latin typeface="Hobo Std"/>
                <a:cs typeface="Hobo Std"/>
              </a:rPr>
              <a:t>de </a:t>
            </a: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comercio justo</a:t>
            </a:r>
          </a:p>
        </p:txBody>
      </p:sp>
      <p:sp>
        <p:nvSpPr>
          <p:cNvPr id="61" name="126 Rectángulo"/>
          <p:cNvSpPr/>
          <p:nvPr/>
        </p:nvSpPr>
        <p:spPr>
          <a:xfrm>
            <a:off x="4564188" y="6433591"/>
            <a:ext cx="13260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Eco eficientes</a:t>
            </a:r>
          </a:p>
        </p:txBody>
      </p:sp>
      <p:sp>
        <p:nvSpPr>
          <p:cNvPr id="62" name="127 Rectángulo"/>
          <p:cNvSpPr/>
          <p:nvPr/>
        </p:nvSpPr>
        <p:spPr>
          <a:xfrm>
            <a:off x="453532" y="4771751"/>
            <a:ext cx="13468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Huella de carbono</a:t>
            </a:r>
          </a:p>
        </p:txBody>
      </p:sp>
      <p:sp>
        <p:nvSpPr>
          <p:cNvPr id="63" name="128 Rectángulo"/>
          <p:cNvSpPr/>
          <p:nvPr/>
        </p:nvSpPr>
        <p:spPr>
          <a:xfrm>
            <a:off x="1548060" y="5713511"/>
            <a:ext cx="15117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 Huella </a:t>
            </a:r>
            <a:endParaRPr lang="es-EC" sz="1400" dirty="0" smtClean="0">
              <a:solidFill>
                <a:prstClr val="black"/>
              </a:solidFill>
              <a:latin typeface="Hobo Std"/>
              <a:cs typeface="Hobo Std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 smtClean="0">
                <a:solidFill>
                  <a:prstClr val="black"/>
                </a:solidFill>
                <a:latin typeface="Hobo Std"/>
                <a:cs typeface="Hobo Std"/>
              </a:rPr>
              <a:t>ecológica</a:t>
            </a:r>
            <a:endParaRPr lang="es-EC" sz="1400" dirty="0">
              <a:solidFill>
                <a:prstClr val="black"/>
              </a:solidFill>
              <a:latin typeface="Hobo Std"/>
              <a:cs typeface="Hobo Std"/>
            </a:endParaRPr>
          </a:p>
        </p:txBody>
      </p:sp>
      <p:sp>
        <p:nvSpPr>
          <p:cNvPr id="64" name="129 Rectángulo"/>
          <p:cNvSpPr/>
          <p:nvPr/>
        </p:nvSpPr>
        <p:spPr>
          <a:xfrm>
            <a:off x="3170263" y="3589212"/>
            <a:ext cx="13003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>
                <a:solidFill>
                  <a:prstClr val="black"/>
                </a:solidFill>
                <a:latin typeface="Hobo Std"/>
                <a:cs typeface="Hobo Std"/>
              </a:rPr>
              <a:t>Huella hídrica</a:t>
            </a:r>
          </a:p>
        </p:txBody>
      </p:sp>
      <p:sp>
        <p:nvSpPr>
          <p:cNvPr id="84" name="56 Rectángulo"/>
          <p:cNvSpPr/>
          <p:nvPr/>
        </p:nvSpPr>
        <p:spPr>
          <a:xfrm>
            <a:off x="663982" y="2095244"/>
            <a:ext cx="1911380" cy="46743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latin typeface="Hobo Std"/>
                <a:cs typeface="Hobo Std"/>
              </a:rPr>
              <a:t>30%</a:t>
            </a:r>
            <a:endParaRPr lang="es-EC" sz="2000" dirty="0">
              <a:latin typeface="Hobo Std"/>
              <a:cs typeface="Hobo Std"/>
            </a:endParaRPr>
          </a:p>
        </p:txBody>
      </p:sp>
      <p:sp>
        <p:nvSpPr>
          <p:cNvPr id="85" name="56 Rectángulo"/>
          <p:cNvSpPr/>
          <p:nvPr/>
        </p:nvSpPr>
        <p:spPr>
          <a:xfrm>
            <a:off x="2752897" y="2095244"/>
            <a:ext cx="1911380" cy="46743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latin typeface="Hobo Std"/>
                <a:cs typeface="Hobo Std"/>
              </a:rPr>
              <a:t>29%</a:t>
            </a:r>
            <a:endParaRPr lang="es-EC" sz="2000" dirty="0">
              <a:latin typeface="Hobo Std"/>
              <a:cs typeface="Hobo Std"/>
            </a:endParaRPr>
          </a:p>
        </p:txBody>
      </p:sp>
      <p:sp>
        <p:nvSpPr>
          <p:cNvPr id="86" name="56 Rectángulo"/>
          <p:cNvSpPr/>
          <p:nvPr/>
        </p:nvSpPr>
        <p:spPr>
          <a:xfrm>
            <a:off x="4869181" y="2095244"/>
            <a:ext cx="1911380" cy="46743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latin typeface="Hobo Std"/>
                <a:cs typeface="Hobo Std"/>
              </a:rPr>
              <a:t>25%</a:t>
            </a:r>
            <a:endParaRPr lang="es-EC" sz="2000" dirty="0">
              <a:latin typeface="Hobo Std"/>
              <a:cs typeface="Hobo Std"/>
            </a:endParaRPr>
          </a:p>
        </p:txBody>
      </p:sp>
      <p:sp>
        <p:nvSpPr>
          <p:cNvPr id="87" name="56 Rectángulo"/>
          <p:cNvSpPr/>
          <p:nvPr/>
        </p:nvSpPr>
        <p:spPr>
          <a:xfrm>
            <a:off x="6984982" y="2095244"/>
            <a:ext cx="1911380" cy="467434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latin typeface="Hobo Std"/>
                <a:cs typeface="Hobo Std"/>
              </a:rPr>
              <a:t>15%</a:t>
            </a:r>
            <a:endParaRPr lang="es-EC" sz="2000" dirty="0">
              <a:latin typeface="Hobo Std"/>
              <a:cs typeface="Hobo Std"/>
            </a:endParaRPr>
          </a:p>
        </p:txBody>
      </p:sp>
      <p:pic>
        <p:nvPicPr>
          <p:cNvPr id="89" name="Imagen 88"/>
          <p:cNvPicPr>
            <a:picLocks noChangeAspect="1"/>
          </p:cNvPicPr>
          <p:nvPr/>
        </p:nvPicPr>
        <p:blipFill rotWithShape="1">
          <a:blip r:embed="rId2"/>
          <a:srcRect r="15183"/>
          <a:stretch/>
        </p:blipFill>
        <p:spPr>
          <a:xfrm flipV="1">
            <a:off x="4499992" y="2830784"/>
            <a:ext cx="5420119" cy="1451406"/>
          </a:xfrm>
          <a:prstGeom prst="rect">
            <a:avLst/>
          </a:prstGeom>
        </p:spPr>
      </p:pic>
      <p:sp>
        <p:nvSpPr>
          <p:cNvPr id="90" name="18 CuadroTexto"/>
          <p:cNvSpPr txBox="1"/>
          <p:nvPr/>
        </p:nvSpPr>
        <p:spPr>
          <a:xfrm>
            <a:off x="5178777" y="3164993"/>
            <a:ext cx="3281653" cy="965742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es-ES"/>
            </a:defPPr>
            <a:lvl1pPr algn="r">
              <a:defRPr sz="1600">
                <a:solidFill>
                  <a:srgbClr val="FFFFFF"/>
                </a:solidFill>
                <a:latin typeface="Hobo Std"/>
                <a:cs typeface="Hobo Std"/>
              </a:defRPr>
            </a:lvl1pPr>
          </a:lstStyle>
          <a:p>
            <a:pPr lvl="0" defTabSz="914400">
              <a:defRPr/>
            </a:pPr>
            <a:r>
              <a:rPr lang="es-EC" kern="0" dirty="0">
                <a:solidFill>
                  <a:schemeClr val="bg1"/>
                </a:solidFill>
              </a:rPr>
              <a:t>¿Qué características debe tener los bienes y servicios que se produce o comercializa en un país para ser sostenibles. </a:t>
            </a:r>
          </a:p>
        </p:txBody>
      </p:sp>
    </p:spTree>
    <p:extLst>
      <p:ext uri="{BB962C8B-B14F-4D97-AF65-F5344CB8AC3E}">
        <p14:creationId xmlns:p14="http://schemas.microsoft.com/office/powerpoint/2010/main" val="372333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713" y="795216"/>
            <a:ext cx="5933967" cy="525378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33" y="3956941"/>
            <a:ext cx="577995" cy="542476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2667000" y="3234153"/>
            <a:ext cx="4140199" cy="41647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n-US" sz="3500" dirty="0" smtClean="0">
                <a:solidFill>
                  <a:schemeClr val="bg1"/>
                </a:solidFill>
                <a:latin typeface="Hobo Std"/>
                <a:cs typeface="Hobo Std"/>
              </a:rPr>
              <a:t>CONSUMO RESPONSABLE</a:t>
            </a:r>
            <a:endParaRPr lang="es-CO" sz="35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4320343" y="4045784"/>
            <a:ext cx="577995" cy="39689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2400" dirty="0">
                <a:solidFill>
                  <a:srgbClr val="000000"/>
                </a:solidFill>
                <a:latin typeface="Hobo Std"/>
                <a:cs typeface="Hobo Std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5353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uda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98" b="89955" l="10000" r="90000">
                        <a14:foregroundMark x1="39600" y1="16042" x2="39600" y2="16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75" r="36805" b="10596"/>
          <a:stretch/>
        </p:blipFill>
        <p:spPr>
          <a:xfrm>
            <a:off x="-76199" y="2721429"/>
            <a:ext cx="3330976" cy="413657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558845" y="1626609"/>
            <a:ext cx="3442155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400" dirty="0" smtClean="0">
                <a:solidFill>
                  <a:schemeClr val="tx1"/>
                </a:solidFill>
                <a:latin typeface="Hobo Std"/>
                <a:cs typeface="Hobo Std"/>
              </a:rPr>
              <a:t>Consumir solo lo necesario.</a:t>
            </a:r>
            <a:endParaRPr lang="es-ES_tradnl" sz="14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558845" y="2080094"/>
            <a:ext cx="3442155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400" dirty="0" smtClean="0">
                <a:solidFill>
                  <a:schemeClr val="tx1"/>
                </a:solidFill>
                <a:latin typeface="Hobo Std"/>
                <a:cs typeface="Hobo Std"/>
              </a:rPr>
              <a:t>Limitación al consumo</a:t>
            </a:r>
            <a:endParaRPr lang="es-ES_tradnl" sz="14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558845" y="2540430"/>
            <a:ext cx="3442157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_tradnl" sz="1400" dirty="0">
                <a:solidFill>
                  <a:schemeClr val="tx1"/>
                </a:solidFill>
                <a:latin typeface="Hobo Std"/>
                <a:cs typeface="Hobo Std"/>
              </a:rPr>
              <a:t>Buena reputación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558845" y="2993915"/>
            <a:ext cx="2706840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" sz="1400" dirty="0">
                <a:solidFill>
                  <a:schemeClr val="tx1"/>
                </a:solidFill>
                <a:latin typeface="Hobo Std"/>
                <a:cs typeface="Hobo Std"/>
              </a:rPr>
              <a:t>Exigir información</a:t>
            </a:r>
          </a:p>
        </p:txBody>
      </p:sp>
      <p:sp>
        <p:nvSpPr>
          <p:cNvPr id="7" name="Rectángulo 6"/>
          <p:cNvSpPr/>
          <p:nvPr/>
        </p:nvSpPr>
        <p:spPr>
          <a:xfrm>
            <a:off x="4558845" y="3444419"/>
            <a:ext cx="3442155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" sz="1400" dirty="0">
                <a:solidFill>
                  <a:schemeClr val="tx1"/>
                </a:solidFill>
                <a:latin typeface="Hobo Std"/>
                <a:cs typeface="Hobo Std"/>
              </a:rPr>
              <a:t>Saber más de las empresas y su forma de producción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4558845" y="3901920"/>
            <a:ext cx="3140983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" sz="1400" dirty="0">
                <a:solidFill>
                  <a:schemeClr val="tx1"/>
                </a:solidFill>
                <a:latin typeface="Hobo Std"/>
                <a:cs typeface="Hobo Std"/>
              </a:rPr>
              <a:t>Exportar e importar con responsabilidad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4558845" y="4355405"/>
            <a:ext cx="3202986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" sz="1400" dirty="0">
                <a:solidFill>
                  <a:schemeClr val="tx1"/>
                </a:solidFill>
                <a:latin typeface="Hobo Std"/>
                <a:cs typeface="Hobo Std"/>
              </a:rPr>
              <a:t>Invertir recursos económicos pensando en el futuro</a:t>
            </a:r>
            <a:r>
              <a:rPr lang="es-ES" sz="1400" dirty="0" smtClean="0">
                <a:solidFill>
                  <a:schemeClr val="tx1"/>
                </a:solidFill>
                <a:latin typeface="Hobo Std"/>
                <a:cs typeface="Hobo Std"/>
              </a:rPr>
              <a:t>.</a:t>
            </a:r>
            <a:endParaRPr lang="es-ES" sz="14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4558845" y="4858074"/>
            <a:ext cx="3149248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>
              <a:lnSpc>
                <a:spcPct val="90000"/>
              </a:lnSpc>
            </a:pPr>
            <a:r>
              <a:rPr lang="es-ES" sz="1400" dirty="0" smtClean="0">
                <a:solidFill>
                  <a:schemeClr val="tx1"/>
                </a:solidFill>
                <a:latin typeface="Hobo Std"/>
                <a:cs typeface="Hobo Std"/>
              </a:rPr>
              <a:t>Elegir </a:t>
            </a:r>
            <a:r>
              <a:rPr lang="es-ES" sz="1400" dirty="0">
                <a:solidFill>
                  <a:schemeClr val="tx1"/>
                </a:solidFill>
                <a:latin typeface="Hobo Std"/>
                <a:cs typeface="Hobo Std"/>
              </a:rPr>
              <a:t>los productos que aporten de alguna forma </a:t>
            </a:r>
            <a:endParaRPr lang="es-ES" sz="1400" dirty="0" smtClean="0">
              <a:solidFill>
                <a:schemeClr val="tx1"/>
              </a:solidFill>
              <a:latin typeface="Hobo Std"/>
              <a:cs typeface="Hobo Std"/>
            </a:endParaRPr>
          </a:p>
          <a:p>
            <a:pPr>
              <a:lnSpc>
                <a:spcPct val="90000"/>
              </a:lnSpc>
            </a:pPr>
            <a:r>
              <a:rPr lang="es-ES" sz="1400" dirty="0" smtClean="0">
                <a:solidFill>
                  <a:schemeClr val="tx1"/>
                </a:solidFill>
                <a:latin typeface="Hobo Std"/>
                <a:cs typeface="Hobo Std"/>
              </a:rPr>
              <a:t>al </a:t>
            </a:r>
            <a:r>
              <a:rPr lang="es-ES" sz="1400" dirty="0">
                <a:solidFill>
                  <a:schemeClr val="tx1"/>
                </a:solidFill>
                <a:latin typeface="Hobo Std"/>
                <a:cs typeface="Hobo Std"/>
              </a:rPr>
              <a:t>cuidado o protección del medio </a:t>
            </a:r>
            <a:r>
              <a:rPr lang="es-ES" sz="1400" dirty="0" smtClean="0">
                <a:solidFill>
                  <a:schemeClr val="tx1"/>
                </a:solidFill>
                <a:latin typeface="Hobo Std"/>
                <a:cs typeface="Hobo Std"/>
              </a:rPr>
              <a:t>ambiente</a:t>
            </a:r>
            <a:endParaRPr lang="es-ES_tradnl" sz="1400" dirty="0">
              <a:solidFill>
                <a:schemeClr val="tx1"/>
              </a:solidFill>
              <a:latin typeface="Hobo Std"/>
              <a:cs typeface="Hobo Std"/>
            </a:endParaRPr>
          </a:p>
        </p:txBody>
      </p:sp>
      <p:cxnSp>
        <p:nvCxnSpPr>
          <p:cNvPr id="20" name="Conector recto 19"/>
          <p:cNvCxnSpPr/>
          <p:nvPr/>
        </p:nvCxnSpPr>
        <p:spPr>
          <a:xfrm flipV="1">
            <a:off x="4241800" y="2038422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/>
          <p:cNvCxnSpPr/>
          <p:nvPr/>
        </p:nvCxnSpPr>
        <p:spPr>
          <a:xfrm flipV="1">
            <a:off x="4241800" y="2492746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 flipV="1">
            <a:off x="4241800" y="2953083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 flipV="1">
            <a:off x="4241800" y="3406567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 flipV="1">
            <a:off x="4241800" y="3864639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 flipV="1">
            <a:off x="4241800" y="4313733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4241800" y="4768057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 flipV="1">
            <a:off x="4241800" y="5313060"/>
            <a:ext cx="4902200" cy="447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67 Rectángulo"/>
          <p:cNvSpPr/>
          <p:nvPr/>
        </p:nvSpPr>
        <p:spPr>
          <a:xfrm>
            <a:off x="310444" y="-142892"/>
            <a:ext cx="3931356" cy="404481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4000" dirty="0" smtClean="0">
                <a:latin typeface="Hobo Std"/>
                <a:cs typeface="Hobo Std"/>
              </a:rPr>
              <a:t>BAJO NIVEL DE SEGURIDAD SOBRE SU SIGNIFICADO</a:t>
            </a:r>
          </a:p>
        </p:txBody>
      </p:sp>
    </p:spTree>
    <p:extLst>
      <p:ext uri="{BB962C8B-B14F-4D97-AF65-F5344CB8AC3E}">
        <p14:creationId xmlns:p14="http://schemas.microsoft.com/office/powerpoint/2010/main" val="379330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ángulo 124"/>
          <p:cNvSpPr/>
          <p:nvPr/>
        </p:nvSpPr>
        <p:spPr>
          <a:xfrm>
            <a:off x="-27267" y="1"/>
            <a:ext cx="9171267" cy="4063999"/>
          </a:xfrm>
          <a:prstGeom prst="rect">
            <a:avLst/>
          </a:prstGeom>
          <a:solidFill>
            <a:srgbClr val="5581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endParaRPr lang="es-EC" sz="1600" dirty="0" smtClean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5293020" y="3622790"/>
            <a:ext cx="1529258" cy="157275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3678532" y="3261055"/>
            <a:ext cx="1529257" cy="519010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067220" y="2984722"/>
            <a:ext cx="1529258" cy="795344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gray">
          <a:xfrm>
            <a:off x="6976469" y="3683385"/>
            <a:ext cx="1529258" cy="96680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2" name="239 Rectángulo"/>
          <p:cNvSpPr/>
          <p:nvPr/>
        </p:nvSpPr>
        <p:spPr>
          <a:xfrm>
            <a:off x="165400" y="4247858"/>
            <a:ext cx="8723463" cy="493476"/>
          </a:xfrm>
          <a:prstGeom prst="rect">
            <a:avLst/>
          </a:prstGeom>
        </p:spPr>
        <p:txBody>
          <a:bodyPr wrap="square" anchor="t">
            <a:noAutofit/>
          </a:bodyPr>
          <a:lstStyle/>
          <a:p>
            <a:pPr lvl="0" algn="ctr" defTabSz="914400">
              <a:defRPr/>
            </a:pPr>
            <a:r>
              <a:rPr lang="es-EC" sz="1400" kern="0" dirty="0">
                <a:solidFill>
                  <a:prstClr val="black"/>
                </a:solidFill>
                <a:latin typeface="Hobo Std"/>
                <a:cs typeface="Hobo Std"/>
              </a:rPr>
              <a:t>¿Tendría para usted un valor agregado las empresas que </a:t>
            </a:r>
            <a:r>
              <a:rPr lang="es-EC" sz="1400" kern="0" dirty="0" smtClean="0">
                <a:solidFill>
                  <a:prstClr val="black"/>
                </a:solidFill>
                <a:latin typeface="Hobo Std"/>
                <a:cs typeface="Hobo Std"/>
              </a:rPr>
              <a:t>informan</a:t>
            </a:r>
          </a:p>
          <a:p>
            <a:pPr lvl="0" algn="ctr" defTabSz="914400">
              <a:defRPr/>
            </a:pPr>
            <a:r>
              <a:rPr lang="es-EC" sz="1400" kern="0" dirty="0" smtClean="0">
                <a:solidFill>
                  <a:prstClr val="black"/>
                </a:solidFill>
                <a:latin typeface="Hobo Std"/>
                <a:cs typeface="Hobo Std"/>
              </a:rPr>
              <a:t>a </a:t>
            </a:r>
            <a:r>
              <a:rPr lang="es-EC" sz="1400" kern="0" dirty="0">
                <a:solidFill>
                  <a:prstClr val="black"/>
                </a:solidFill>
                <a:latin typeface="Hobo Std"/>
                <a:cs typeface="Hobo Std"/>
              </a:rPr>
              <a:t>sus grupos de interés sus resultados de sostenibilidad?</a:t>
            </a:r>
          </a:p>
        </p:txBody>
      </p:sp>
      <p:sp>
        <p:nvSpPr>
          <p:cNvPr id="106" name="Text Box 28"/>
          <p:cNvSpPr txBox="1">
            <a:spLocks noChangeArrowheads="1"/>
          </p:cNvSpPr>
          <p:nvPr/>
        </p:nvSpPr>
        <p:spPr bwMode="gray">
          <a:xfrm>
            <a:off x="7005459" y="3806278"/>
            <a:ext cx="148119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 smtClean="0"/>
              <a:t>Definitivamente no</a:t>
            </a:r>
            <a:endParaRPr lang="es-EC" sz="1200" dirty="0"/>
          </a:p>
        </p:txBody>
      </p:sp>
      <p:sp>
        <p:nvSpPr>
          <p:cNvPr id="107" name="Text Box 28"/>
          <p:cNvSpPr txBox="1">
            <a:spLocks noChangeArrowheads="1"/>
          </p:cNvSpPr>
          <p:nvPr/>
        </p:nvSpPr>
        <p:spPr bwMode="gray">
          <a:xfrm>
            <a:off x="5349276" y="3806278"/>
            <a:ext cx="1484240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 smtClean="0"/>
              <a:t>Probablemente no</a:t>
            </a:r>
            <a:endParaRPr lang="es-EC" sz="1200" dirty="0"/>
          </a:p>
        </p:txBody>
      </p:sp>
      <p:sp>
        <p:nvSpPr>
          <p:cNvPr id="108" name="Text Box 28"/>
          <p:cNvSpPr txBox="1">
            <a:spLocks noChangeArrowheads="1"/>
          </p:cNvSpPr>
          <p:nvPr/>
        </p:nvSpPr>
        <p:spPr bwMode="gray">
          <a:xfrm>
            <a:off x="3568257" y="3806278"/>
            <a:ext cx="169654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 smtClean="0"/>
              <a:t>Tal vez si, tal vez no</a:t>
            </a:r>
            <a:endParaRPr lang="es-EC" sz="1200" dirty="0"/>
          </a:p>
        </p:txBody>
      </p:sp>
      <p:sp>
        <p:nvSpPr>
          <p:cNvPr id="109" name="Text Box 28"/>
          <p:cNvSpPr txBox="1">
            <a:spLocks noChangeArrowheads="1"/>
          </p:cNvSpPr>
          <p:nvPr/>
        </p:nvSpPr>
        <p:spPr bwMode="gray">
          <a:xfrm>
            <a:off x="2108916" y="3806278"/>
            <a:ext cx="148119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 smtClean="0"/>
              <a:t>Probablemente si</a:t>
            </a:r>
            <a:endParaRPr lang="es-EC" sz="1200" dirty="0"/>
          </a:p>
        </p:txBody>
      </p:sp>
      <p:sp>
        <p:nvSpPr>
          <p:cNvPr id="110" name="Text Box 28"/>
          <p:cNvSpPr txBox="1">
            <a:spLocks noChangeArrowheads="1"/>
          </p:cNvSpPr>
          <p:nvPr/>
        </p:nvSpPr>
        <p:spPr bwMode="gray">
          <a:xfrm>
            <a:off x="483708" y="3806278"/>
            <a:ext cx="1481192" cy="72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Autofit/>
          </a:bodyPr>
          <a:lstStyle>
            <a:defPPr>
              <a:defRPr lang="es-ES"/>
            </a:defPPr>
            <a:lvl1pPr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defRPr>
            </a:lvl1pPr>
          </a:lstStyle>
          <a:p>
            <a:pPr algn="ctr">
              <a:lnSpc>
                <a:spcPct val="90000"/>
              </a:lnSpc>
            </a:pPr>
            <a:r>
              <a:rPr lang="es-EC" sz="1200" dirty="0" smtClean="0"/>
              <a:t>Definitivamente si</a:t>
            </a:r>
            <a:endParaRPr lang="es-EC" sz="1200" dirty="0"/>
          </a:p>
        </p:txBody>
      </p:sp>
      <p:sp>
        <p:nvSpPr>
          <p:cNvPr id="102" name="220 CuadroTexto"/>
          <p:cNvSpPr txBox="1"/>
          <p:nvPr/>
        </p:nvSpPr>
        <p:spPr>
          <a:xfrm>
            <a:off x="2075228" y="3375889"/>
            <a:ext cx="1553199" cy="462717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 smtClean="0">
                <a:latin typeface="Hobo Std"/>
                <a:cs typeface="Hobo Std"/>
              </a:rPr>
              <a:t>16%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103" name="221 CuadroTexto"/>
          <p:cNvSpPr txBox="1"/>
          <p:nvPr/>
        </p:nvSpPr>
        <p:spPr>
          <a:xfrm>
            <a:off x="3660171" y="3478606"/>
            <a:ext cx="1553199" cy="360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latin typeface="Hobo Std"/>
                <a:cs typeface="Hobo Std"/>
              </a:rPr>
              <a:t>8</a:t>
            </a:r>
            <a:r>
              <a:rPr lang="es-EC" sz="1600" dirty="0" smtClean="0">
                <a:latin typeface="Hobo Std"/>
                <a:cs typeface="Hobo Std"/>
              </a:rPr>
              <a:t>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104" name="222 CuadroTexto"/>
          <p:cNvSpPr txBox="1"/>
          <p:nvPr/>
        </p:nvSpPr>
        <p:spPr>
          <a:xfrm>
            <a:off x="5264290" y="3478606"/>
            <a:ext cx="1553199" cy="360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latin typeface="Hobo Std"/>
                <a:cs typeface="Hobo Std"/>
              </a:rPr>
              <a:t>3</a:t>
            </a:r>
            <a:r>
              <a:rPr lang="es-EC" sz="1600" dirty="0" smtClean="0">
                <a:latin typeface="Hobo Std"/>
                <a:cs typeface="Hobo Std"/>
              </a:rPr>
              <a:t>%</a:t>
            </a:r>
            <a:endParaRPr lang="es-EC" sz="1600" dirty="0">
              <a:latin typeface="Hobo Std"/>
              <a:cs typeface="Hobo Std"/>
            </a:endParaRPr>
          </a:p>
        </p:txBody>
      </p:sp>
      <p:pic>
        <p:nvPicPr>
          <p:cNvPr id="126" name="Imagen 125" descr="Circul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020" y="4749810"/>
            <a:ext cx="1982405" cy="1982405"/>
          </a:xfrm>
          <a:prstGeom prst="rect">
            <a:avLst/>
          </a:prstGeom>
        </p:spPr>
      </p:pic>
      <p:sp>
        <p:nvSpPr>
          <p:cNvPr id="127" name="57 Rectángulo"/>
          <p:cNvSpPr/>
          <p:nvPr/>
        </p:nvSpPr>
        <p:spPr>
          <a:xfrm>
            <a:off x="2848146" y="5164273"/>
            <a:ext cx="1267081" cy="117322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solidFill>
                  <a:srgbClr val="000000"/>
                </a:solidFill>
                <a:latin typeface="Hobo Std"/>
                <a:cs typeface="Hobo Std"/>
              </a:rPr>
              <a:t>SI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2800" dirty="0" smtClean="0">
                <a:solidFill>
                  <a:srgbClr val="000000"/>
                </a:solidFill>
                <a:latin typeface="Hobo Std"/>
                <a:cs typeface="Hobo Std"/>
              </a:rPr>
              <a:t>79%</a:t>
            </a:r>
          </a:p>
        </p:txBody>
      </p:sp>
      <p:pic>
        <p:nvPicPr>
          <p:cNvPr id="129" name="Imagen 128" descr="Circul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087" y="4741334"/>
            <a:ext cx="1982405" cy="1982405"/>
          </a:xfrm>
          <a:prstGeom prst="rect">
            <a:avLst/>
          </a:prstGeom>
        </p:spPr>
      </p:pic>
      <p:sp>
        <p:nvSpPr>
          <p:cNvPr id="130" name="57 Rectángulo"/>
          <p:cNvSpPr/>
          <p:nvPr/>
        </p:nvSpPr>
        <p:spPr>
          <a:xfrm>
            <a:off x="4654213" y="5155797"/>
            <a:ext cx="1267081" cy="117322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2000" dirty="0" smtClean="0">
                <a:solidFill>
                  <a:srgbClr val="000000"/>
                </a:solidFill>
                <a:latin typeface="Hobo Std"/>
                <a:cs typeface="Hobo Std"/>
              </a:rPr>
              <a:t>NO 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s-EC" sz="2800" dirty="0" smtClean="0">
                <a:solidFill>
                  <a:srgbClr val="000000"/>
                </a:solidFill>
                <a:latin typeface="Hobo Std"/>
                <a:cs typeface="Hobo Std"/>
              </a:rPr>
              <a:t>21%</a:t>
            </a:r>
          </a:p>
        </p:txBody>
      </p:sp>
      <p:pic>
        <p:nvPicPr>
          <p:cNvPr id="111" name="Imagen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227667" y="1217402"/>
            <a:ext cx="7504818" cy="1158114"/>
          </a:xfrm>
          <a:prstGeom prst="rect">
            <a:avLst/>
          </a:prstGeom>
        </p:spPr>
      </p:pic>
      <p:sp>
        <p:nvSpPr>
          <p:cNvPr id="112" name="55 Rectángulo"/>
          <p:cNvSpPr/>
          <p:nvPr/>
        </p:nvSpPr>
        <p:spPr>
          <a:xfrm>
            <a:off x="3939599" y="1472386"/>
            <a:ext cx="4457699" cy="77178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es-EC" altLang="es-ES" sz="1600" dirty="0">
                <a:solidFill>
                  <a:srgbClr val="FFFFFF"/>
                </a:solidFill>
                <a:latin typeface="Hobo Std"/>
                <a:cs typeface="Hobo Std"/>
              </a:rPr>
              <a:t>Usted dejaría de comprar productos y servicios de una empresa con mala reputación o sin atributos de sostenibilidad?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52732" y="518617"/>
            <a:ext cx="1529257" cy="3261448"/>
          </a:xfrm>
          <a:prstGeom prst="roundRect">
            <a:avLst>
              <a:gd name="adj" fmla="val 952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 anchorCtr="1"/>
          <a:lstStyle/>
          <a:p>
            <a:pPr algn="ctr">
              <a:lnSpc>
                <a:spcPct val="90000"/>
              </a:lnSpc>
            </a:pPr>
            <a:endParaRPr lang="es-EC" sz="130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1" name="219 CuadroTexto"/>
          <p:cNvSpPr txBox="1"/>
          <p:nvPr/>
        </p:nvSpPr>
        <p:spPr>
          <a:xfrm>
            <a:off x="545941" y="3478606"/>
            <a:ext cx="1346573" cy="360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latin typeface="Hobo Std"/>
                <a:cs typeface="Hobo Std"/>
              </a:rPr>
              <a:t>7</a:t>
            </a:r>
            <a:r>
              <a:rPr lang="es-EC" sz="1600" dirty="0" smtClean="0">
                <a:latin typeface="Hobo Std"/>
                <a:cs typeface="Hobo Std"/>
              </a:rPr>
              <a:t>1%</a:t>
            </a:r>
            <a:endParaRPr lang="es-EC" sz="1600" dirty="0">
              <a:latin typeface="Hobo Std"/>
              <a:cs typeface="Hobo Std"/>
            </a:endParaRPr>
          </a:p>
        </p:txBody>
      </p:sp>
      <p:sp>
        <p:nvSpPr>
          <p:cNvPr id="33" name="230 CuadroTexto"/>
          <p:cNvSpPr txBox="1"/>
          <p:nvPr/>
        </p:nvSpPr>
        <p:spPr>
          <a:xfrm>
            <a:off x="6976469" y="3478606"/>
            <a:ext cx="1510182" cy="360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EC" sz="1600" dirty="0">
                <a:latin typeface="Hobo Std"/>
                <a:cs typeface="Hobo Std"/>
              </a:rPr>
              <a:t>2</a:t>
            </a:r>
            <a:r>
              <a:rPr lang="es-EC" sz="1600" dirty="0" smtClean="0">
                <a:latin typeface="Hobo Std"/>
                <a:cs typeface="Hobo Std"/>
              </a:rPr>
              <a:t>%</a:t>
            </a:r>
            <a:endParaRPr lang="es-EC" sz="1600" dirty="0"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254336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aptura de pantalla 2015-12-17 a las 18.01.3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280"/>
            <a:ext cx="9144000" cy="6007720"/>
          </a:xfrm>
          <a:prstGeom prst="rect">
            <a:avLst/>
          </a:prstGeom>
        </p:spPr>
      </p:pic>
      <p:sp>
        <p:nvSpPr>
          <p:cNvPr id="91" name="Rectángulo 90"/>
          <p:cNvSpPr/>
          <p:nvPr/>
        </p:nvSpPr>
        <p:spPr>
          <a:xfrm>
            <a:off x="105834" y="2032000"/>
            <a:ext cx="1961444" cy="5221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fontAlgn="auto">
              <a:lnSpc>
                <a:spcPct val="90000"/>
              </a:lnSpc>
              <a:spcAft>
                <a:spcPts val="0"/>
              </a:spcAft>
            </a:pPr>
            <a:r>
              <a:rPr lang="en-US" sz="1600" dirty="0">
                <a:solidFill>
                  <a:srgbClr val="595959"/>
                </a:solidFill>
                <a:latin typeface="Hobo Std"/>
                <a:cs typeface="Hobo Std"/>
              </a:rPr>
              <a:t>d</a:t>
            </a:r>
            <a:r>
              <a:rPr lang="en-US" sz="1600" dirty="0" smtClean="0">
                <a:solidFill>
                  <a:srgbClr val="595959"/>
                </a:solidFill>
                <a:latin typeface="Hobo Std"/>
                <a:cs typeface="Hobo Std"/>
              </a:rPr>
              <a:t>esign by</a:t>
            </a:r>
            <a:endParaRPr lang="es-CO" sz="1600" dirty="0">
              <a:solidFill>
                <a:srgbClr val="595959"/>
              </a:solidFill>
              <a:latin typeface="Hobo Std"/>
              <a:cs typeface="Hobo Std"/>
            </a:endParaRPr>
          </a:p>
        </p:txBody>
      </p:sp>
      <p:pic>
        <p:nvPicPr>
          <p:cNvPr id="2" name="Imagen 1" descr="Logo-Koeni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111" y="1747067"/>
            <a:ext cx="3019778" cy="301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psos_logo.sv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10" y="-14110"/>
            <a:ext cx="996749" cy="918695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870223" y="2511955"/>
            <a:ext cx="3273777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8000" rIns="36000" rtlCol="0" anchor="ctr"/>
          <a:lstStyle/>
          <a:p>
            <a:pPr>
              <a:lnSpc>
                <a:spcPct val="90000"/>
              </a:lnSpc>
            </a:pPr>
            <a:r>
              <a:rPr lang="es-ES_tradnl" dirty="0" smtClean="0">
                <a:solidFill>
                  <a:srgbClr val="FFFFFF"/>
                </a:solidFill>
                <a:latin typeface="Hobo Std"/>
                <a:cs typeface="Hobo Std"/>
              </a:rPr>
              <a:t>TÉCNICA</a:t>
            </a:r>
            <a:endParaRPr lang="es-ES_tradnl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870225" y="2965439"/>
            <a:ext cx="2935108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8000" rIns="36000" rtlCol="0" anchor="ctr"/>
          <a:lstStyle/>
          <a:p>
            <a:pPr>
              <a:lnSpc>
                <a:spcPct val="90000"/>
              </a:lnSpc>
            </a:pPr>
            <a:r>
              <a:rPr lang="es-ES_tradnl" dirty="0" smtClean="0">
                <a:solidFill>
                  <a:srgbClr val="FFFFFF"/>
                </a:solidFill>
                <a:latin typeface="Hobo Std"/>
                <a:cs typeface="Hobo Std"/>
              </a:rPr>
              <a:t>CIUDADES</a:t>
            </a:r>
            <a:endParaRPr lang="es-ES_tradnl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5870222" y="3425776"/>
            <a:ext cx="2511778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8000" rIns="36000" rtlCol="0" anchor="ctr"/>
          <a:lstStyle/>
          <a:p>
            <a:pPr>
              <a:lnSpc>
                <a:spcPct val="90000"/>
              </a:lnSpc>
            </a:pPr>
            <a:r>
              <a:rPr lang="es-ES_tradnl" dirty="0" smtClean="0">
                <a:solidFill>
                  <a:srgbClr val="FFFFFF"/>
                </a:solidFill>
                <a:latin typeface="Hobo Std"/>
                <a:cs typeface="Hobo Std"/>
              </a:rPr>
              <a:t>NSE</a:t>
            </a:r>
            <a:endParaRPr lang="es-ES_tradnl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870223" y="3879260"/>
            <a:ext cx="2215444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8000" rIns="36000" rtlCol="0" anchor="ctr"/>
          <a:lstStyle/>
          <a:p>
            <a:pPr>
              <a:lnSpc>
                <a:spcPct val="90000"/>
              </a:lnSpc>
            </a:pPr>
            <a:r>
              <a:rPr lang="es-ES_tradnl" dirty="0" smtClean="0">
                <a:solidFill>
                  <a:srgbClr val="FFFFFF"/>
                </a:solidFill>
                <a:latin typeface="Hobo Std"/>
                <a:cs typeface="Hobo Std"/>
              </a:rPr>
              <a:t>PERFIL</a:t>
            </a:r>
            <a:endParaRPr lang="es-ES_tradnl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5870223" y="4329764"/>
            <a:ext cx="1890888" cy="407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8000" rIns="36000" rtlCol="0" anchor="ctr"/>
          <a:lstStyle/>
          <a:p>
            <a:pPr>
              <a:lnSpc>
                <a:spcPct val="90000"/>
              </a:lnSpc>
            </a:pPr>
            <a:r>
              <a:rPr lang="es-ES_tradnl" dirty="0" smtClean="0">
                <a:solidFill>
                  <a:srgbClr val="FFFFFF"/>
                </a:solidFill>
                <a:latin typeface="Hobo Std"/>
                <a:cs typeface="Hobo Std"/>
              </a:rPr>
              <a:t>DESCRIPCIÓN</a:t>
            </a:r>
            <a:endParaRPr lang="es-ES_tradnl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572412" y="2516542"/>
            <a:ext cx="4114371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 defTabSz="800100" fontAlgn="auto">
              <a:spcAft>
                <a:spcPts val="0"/>
              </a:spcAft>
              <a:defRPr/>
            </a:pPr>
            <a:r>
              <a:rPr lang="es-EC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4 Grupos Focales </a:t>
            </a:r>
            <a:r>
              <a:rPr lang="es-EC" sz="12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/ 300 </a:t>
            </a:r>
            <a:r>
              <a:rPr lang="es-EC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Encuestas en </a:t>
            </a:r>
            <a:r>
              <a:rPr lang="es-EC" sz="12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hogares</a:t>
            </a:r>
            <a:endParaRPr lang="es-EC" sz="12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ea typeface="Ebrima" pitchFamily="2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572412" y="2970027"/>
            <a:ext cx="4114371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 defTabSz="800100" fontAlgn="auto">
              <a:spcAft>
                <a:spcPts val="0"/>
              </a:spcAft>
              <a:defRPr/>
            </a:pPr>
            <a:r>
              <a:rPr lang="es-EC" sz="12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Guayaquil y Quito</a:t>
            </a:r>
            <a:endParaRPr lang="es-EC" sz="12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ea typeface="Ebrima" pitchFamily="2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572410" y="3430363"/>
            <a:ext cx="4114373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 defTabSz="800100" fontAlgn="auto">
              <a:spcAft>
                <a:spcPts val="0"/>
              </a:spcAft>
              <a:defRPr/>
            </a:pPr>
            <a:r>
              <a:rPr lang="es-EC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Medio típico y Medio </a:t>
            </a:r>
            <a:r>
              <a:rPr lang="es-EC" sz="1200" dirty="0" smtClean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Ebrima" pitchFamily="2" charset="0"/>
              </a:rPr>
              <a:t>alto</a:t>
            </a:r>
            <a:endParaRPr lang="es-EC" sz="12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ea typeface="Ebrima" pitchFamily="2" charset="0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572410" y="3883848"/>
            <a:ext cx="4114371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36000" rIns="36000" rtlCol="0" anchor="ctr"/>
          <a:lstStyle/>
          <a:p>
            <a:pPr algn="r" defTabSz="800100"/>
            <a:r>
              <a:rPr lang="es-EC" sz="1200" dirty="0">
                <a:solidFill>
                  <a:srgbClr val="10253F"/>
                </a:solidFill>
                <a:latin typeface="Century Gothic" pitchFamily="34" charset="0"/>
              </a:rPr>
              <a:t>Hombres y </a:t>
            </a:r>
            <a:r>
              <a:rPr lang="es-EC" sz="1200" dirty="0" smtClean="0">
                <a:solidFill>
                  <a:srgbClr val="10253F"/>
                </a:solidFill>
                <a:latin typeface="Century Gothic" pitchFamily="34" charset="0"/>
              </a:rPr>
              <a:t>Mujeres / 13 </a:t>
            </a:r>
            <a:r>
              <a:rPr lang="es-EC" sz="1200" dirty="0">
                <a:solidFill>
                  <a:srgbClr val="10253F"/>
                </a:solidFill>
                <a:latin typeface="Century Gothic" pitchFamily="34" charset="0"/>
              </a:rPr>
              <a:t>a </a:t>
            </a:r>
            <a:r>
              <a:rPr lang="es-EC" sz="1200" dirty="0" smtClean="0">
                <a:solidFill>
                  <a:srgbClr val="10253F"/>
                </a:solidFill>
                <a:latin typeface="Century Gothic" pitchFamily="34" charset="0"/>
              </a:rPr>
              <a:t>18 y 19 </a:t>
            </a:r>
            <a:r>
              <a:rPr lang="es-EC" sz="1200" dirty="0">
                <a:solidFill>
                  <a:srgbClr val="10253F"/>
                </a:solidFill>
                <a:latin typeface="Century Gothic" pitchFamily="34" charset="0"/>
              </a:rPr>
              <a:t>a 28 años. 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1572412" y="4334352"/>
            <a:ext cx="4114371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 defTabSz="800100"/>
            <a:r>
              <a:rPr lang="es-EC" sz="1200" dirty="0">
                <a:solidFill>
                  <a:srgbClr val="10253F"/>
                </a:solidFill>
                <a:latin typeface="Century Gothic" pitchFamily="34" charset="0"/>
              </a:rPr>
              <a:t>Estudiantes de </a:t>
            </a:r>
            <a:r>
              <a:rPr lang="es-EC" sz="1200" dirty="0" smtClean="0">
                <a:solidFill>
                  <a:srgbClr val="10253F"/>
                </a:solidFill>
                <a:latin typeface="Century Gothic" pitchFamily="34" charset="0"/>
              </a:rPr>
              <a:t>Colegio y Estudiantes </a:t>
            </a:r>
            <a:r>
              <a:rPr lang="es-EC" sz="1200" dirty="0">
                <a:solidFill>
                  <a:srgbClr val="10253F"/>
                </a:solidFill>
                <a:latin typeface="Century Gothic" pitchFamily="34" charset="0"/>
              </a:rPr>
              <a:t>Universitarios</a:t>
            </a:r>
          </a:p>
        </p:txBody>
      </p:sp>
      <p:cxnSp>
        <p:nvCxnSpPr>
          <p:cNvPr id="24" name="Conector recto 23"/>
          <p:cNvCxnSpPr/>
          <p:nvPr/>
        </p:nvCxnSpPr>
        <p:spPr>
          <a:xfrm flipH="1" flipV="1">
            <a:off x="1718343" y="2915734"/>
            <a:ext cx="4383090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 flipH="1" flipV="1">
            <a:off x="1718343" y="3370058"/>
            <a:ext cx="4383090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H="1" flipV="1">
            <a:off x="1718346" y="3830395"/>
            <a:ext cx="4383090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 flipH="1" flipV="1">
            <a:off x="1718346" y="4283879"/>
            <a:ext cx="4383090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 flipH="1" flipV="1">
            <a:off x="1707445" y="4741951"/>
            <a:ext cx="4383090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ángulo 31"/>
          <p:cNvSpPr/>
          <p:nvPr/>
        </p:nvSpPr>
        <p:spPr>
          <a:xfrm>
            <a:off x="3824117" y="4929655"/>
            <a:ext cx="1862666" cy="4075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algn="r" defTabSz="800100"/>
            <a:r>
              <a:rPr lang="es-EC" sz="1200" dirty="0" smtClean="0">
                <a:solidFill>
                  <a:srgbClr val="10253F"/>
                </a:solidFill>
                <a:latin typeface="Century Gothic" pitchFamily="34" charset="0"/>
              </a:rPr>
              <a:t>Desarrollada para:</a:t>
            </a:r>
            <a:endParaRPr lang="es-EC" sz="1200" dirty="0">
              <a:solidFill>
                <a:srgbClr val="10253F"/>
              </a:solidFill>
              <a:latin typeface="Century Gothic" pitchFamily="34" charset="0"/>
            </a:endParaRPr>
          </a:p>
        </p:txBody>
      </p:sp>
      <p:pic>
        <p:nvPicPr>
          <p:cNvPr id="4" name="Imagen 3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922" y="5480161"/>
            <a:ext cx="4238750" cy="1002526"/>
          </a:xfrm>
          <a:prstGeom prst="rect">
            <a:avLst/>
          </a:prstGeom>
        </p:spPr>
      </p:pic>
      <p:cxnSp>
        <p:nvCxnSpPr>
          <p:cNvPr id="36" name="Conector recto 35"/>
          <p:cNvCxnSpPr/>
          <p:nvPr/>
        </p:nvCxnSpPr>
        <p:spPr>
          <a:xfrm flipH="1" flipV="1">
            <a:off x="1718346" y="2508975"/>
            <a:ext cx="4383090" cy="298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53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/>
          <p:cNvGrpSpPr/>
          <p:nvPr/>
        </p:nvGrpSpPr>
        <p:grpSpPr>
          <a:xfrm>
            <a:off x="934661" y="2798504"/>
            <a:ext cx="950007" cy="941087"/>
            <a:chOff x="934661" y="2743607"/>
            <a:chExt cx="950007" cy="941087"/>
          </a:xfrm>
        </p:grpSpPr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934661" y="2743607"/>
              <a:ext cx="950007" cy="941087"/>
            </a:xfrm>
            <a:prstGeom prst="rect">
              <a:avLst/>
            </a:prstGeom>
          </p:spPr>
        </p:pic>
        <p:sp>
          <p:nvSpPr>
            <p:cNvPr id="40" name="CuadroTexto 39"/>
            <p:cNvSpPr txBox="1"/>
            <p:nvPr/>
          </p:nvSpPr>
          <p:spPr>
            <a:xfrm>
              <a:off x="997251" y="3048527"/>
              <a:ext cx="8248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b="1" spc="-20" dirty="0" smtClean="0">
                  <a:solidFill>
                    <a:srgbClr val="000000"/>
                  </a:solidFill>
                  <a:latin typeface="Hobo Std"/>
                  <a:cs typeface="Hobo Std"/>
                </a:rPr>
                <a:t>9%</a:t>
              </a:r>
              <a:endParaRPr lang="es-ES_tradnl" b="1" spc="-20" dirty="0">
                <a:solidFill>
                  <a:srgbClr val="000000"/>
                </a:solidFill>
                <a:latin typeface="Hobo Std"/>
                <a:cs typeface="Hobo Std"/>
              </a:endParaRPr>
            </a:p>
          </p:txBody>
        </p:sp>
      </p:grpSp>
      <p:grpSp>
        <p:nvGrpSpPr>
          <p:cNvPr id="3" name="Agrupar 2"/>
          <p:cNvGrpSpPr/>
          <p:nvPr/>
        </p:nvGrpSpPr>
        <p:grpSpPr>
          <a:xfrm>
            <a:off x="2649894" y="2798504"/>
            <a:ext cx="950007" cy="941087"/>
            <a:chOff x="2611061" y="2743607"/>
            <a:chExt cx="950007" cy="941087"/>
          </a:xfrm>
        </p:grpSpPr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611061" y="2743607"/>
              <a:ext cx="950007" cy="941087"/>
            </a:xfrm>
            <a:prstGeom prst="rect">
              <a:avLst/>
            </a:prstGeom>
          </p:spPr>
        </p:pic>
        <p:sp>
          <p:nvSpPr>
            <p:cNvPr id="50" name="CuadroTexto 49"/>
            <p:cNvSpPr txBox="1"/>
            <p:nvPr/>
          </p:nvSpPr>
          <p:spPr>
            <a:xfrm>
              <a:off x="2673651" y="3048527"/>
              <a:ext cx="8248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b="1" spc="-20" dirty="0">
                  <a:solidFill>
                    <a:srgbClr val="000000"/>
                  </a:solidFill>
                  <a:latin typeface="Hobo Std"/>
                  <a:cs typeface="Hobo Std"/>
                </a:rPr>
                <a:t>8</a:t>
              </a:r>
              <a:r>
                <a:rPr lang="es-ES_tradnl" b="1" spc="-20" dirty="0" smtClean="0">
                  <a:solidFill>
                    <a:srgbClr val="000000"/>
                  </a:solidFill>
                  <a:latin typeface="Hobo Std"/>
                  <a:cs typeface="Hobo Std"/>
                </a:rPr>
                <a:t>%</a:t>
              </a:r>
              <a:endParaRPr lang="es-ES_tradnl" b="1" spc="-20" dirty="0">
                <a:solidFill>
                  <a:srgbClr val="000000"/>
                </a:solidFill>
                <a:latin typeface="Hobo Std"/>
                <a:cs typeface="Hobo Std"/>
              </a:endParaRPr>
            </a:p>
          </p:txBody>
        </p:sp>
      </p:grpSp>
      <p:grpSp>
        <p:nvGrpSpPr>
          <p:cNvPr id="4" name="Agrupar 3"/>
          <p:cNvGrpSpPr/>
          <p:nvPr/>
        </p:nvGrpSpPr>
        <p:grpSpPr>
          <a:xfrm>
            <a:off x="4365127" y="2798504"/>
            <a:ext cx="950007" cy="941087"/>
            <a:chOff x="4358017" y="2680788"/>
            <a:chExt cx="950007" cy="941087"/>
          </a:xfrm>
        </p:grpSpPr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358017" y="2680788"/>
              <a:ext cx="950007" cy="941087"/>
            </a:xfrm>
            <a:prstGeom prst="rect">
              <a:avLst/>
            </a:prstGeom>
          </p:spPr>
        </p:pic>
        <p:sp>
          <p:nvSpPr>
            <p:cNvPr id="52" name="CuadroTexto 51"/>
            <p:cNvSpPr txBox="1"/>
            <p:nvPr/>
          </p:nvSpPr>
          <p:spPr>
            <a:xfrm>
              <a:off x="4420607" y="2985708"/>
              <a:ext cx="8248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b="1" spc="-20" dirty="0" smtClean="0">
                  <a:solidFill>
                    <a:srgbClr val="000000"/>
                  </a:solidFill>
                  <a:latin typeface="Hobo Std"/>
                  <a:cs typeface="Hobo Std"/>
                </a:rPr>
                <a:t>17%</a:t>
              </a:r>
              <a:endParaRPr lang="es-ES_tradnl" b="1" spc="-20" dirty="0">
                <a:solidFill>
                  <a:srgbClr val="000000"/>
                </a:solidFill>
                <a:latin typeface="Hobo Std"/>
                <a:cs typeface="Hobo Std"/>
              </a:endParaRPr>
            </a:p>
          </p:txBody>
        </p:sp>
      </p:grpSp>
      <p:grpSp>
        <p:nvGrpSpPr>
          <p:cNvPr id="5" name="Agrupar 4"/>
          <p:cNvGrpSpPr/>
          <p:nvPr/>
        </p:nvGrpSpPr>
        <p:grpSpPr>
          <a:xfrm>
            <a:off x="6063714" y="2798504"/>
            <a:ext cx="950007" cy="941087"/>
            <a:chOff x="6000318" y="2631379"/>
            <a:chExt cx="950007" cy="941087"/>
          </a:xfrm>
        </p:grpSpPr>
        <p:pic>
          <p:nvPicPr>
            <p:cNvPr id="53" name="Imagen 52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000318" y="2631379"/>
              <a:ext cx="950007" cy="941087"/>
            </a:xfrm>
            <a:prstGeom prst="rect">
              <a:avLst/>
            </a:prstGeom>
          </p:spPr>
        </p:pic>
        <p:sp>
          <p:nvSpPr>
            <p:cNvPr id="55" name="CuadroTexto 54"/>
            <p:cNvSpPr txBox="1"/>
            <p:nvPr/>
          </p:nvSpPr>
          <p:spPr>
            <a:xfrm>
              <a:off x="6062908" y="2936299"/>
              <a:ext cx="8248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b="1" spc="-20" dirty="0" smtClean="0">
                  <a:solidFill>
                    <a:srgbClr val="000000"/>
                  </a:solidFill>
                  <a:latin typeface="Hobo Std"/>
                  <a:cs typeface="Hobo Std"/>
                </a:rPr>
                <a:t>34%</a:t>
              </a:r>
              <a:endParaRPr lang="es-ES_tradnl" b="1" spc="-20" dirty="0">
                <a:solidFill>
                  <a:srgbClr val="000000"/>
                </a:solidFill>
                <a:latin typeface="Hobo Std"/>
                <a:cs typeface="Hobo Std"/>
              </a:endParaRPr>
            </a:p>
          </p:txBody>
        </p:sp>
      </p:grpSp>
      <p:grpSp>
        <p:nvGrpSpPr>
          <p:cNvPr id="6" name="Agrupar 5"/>
          <p:cNvGrpSpPr/>
          <p:nvPr/>
        </p:nvGrpSpPr>
        <p:grpSpPr>
          <a:xfrm>
            <a:off x="7762299" y="2798504"/>
            <a:ext cx="950007" cy="941087"/>
            <a:chOff x="7801127" y="2629172"/>
            <a:chExt cx="950007" cy="941087"/>
          </a:xfrm>
        </p:grpSpPr>
        <p:pic>
          <p:nvPicPr>
            <p:cNvPr id="56" name="Imagen 5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7801127" y="2629172"/>
              <a:ext cx="950007" cy="941087"/>
            </a:xfrm>
            <a:prstGeom prst="rect">
              <a:avLst/>
            </a:prstGeom>
          </p:spPr>
        </p:pic>
        <p:sp>
          <p:nvSpPr>
            <p:cNvPr id="57" name="CuadroTexto 56"/>
            <p:cNvSpPr txBox="1"/>
            <p:nvPr/>
          </p:nvSpPr>
          <p:spPr>
            <a:xfrm>
              <a:off x="7863717" y="2934092"/>
              <a:ext cx="82482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ES_tradnl" b="1" spc="-20" dirty="0" smtClean="0">
                  <a:solidFill>
                    <a:srgbClr val="000000"/>
                  </a:solidFill>
                  <a:latin typeface="Hobo Std"/>
                  <a:cs typeface="Hobo Std"/>
                </a:rPr>
                <a:t>31%</a:t>
              </a:r>
              <a:endParaRPr lang="es-ES_tradnl" b="1" spc="-20" dirty="0">
                <a:solidFill>
                  <a:srgbClr val="000000"/>
                </a:solidFill>
                <a:latin typeface="Hobo Std"/>
                <a:cs typeface="Hobo Std"/>
              </a:endParaRPr>
            </a:p>
          </p:txBody>
        </p:sp>
      </p:grp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812" y="685800"/>
            <a:ext cx="2879187" cy="2329724"/>
          </a:xfrm>
          <a:prstGeom prst="rect">
            <a:avLst/>
          </a:prstGeom>
        </p:spPr>
      </p:pic>
      <p:sp>
        <p:nvSpPr>
          <p:cNvPr id="54" name="2 Marcador de contenido"/>
          <p:cNvSpPr txBox="1">
            <a:spLocks/>
          </p:cNvSpPr>
          <p:nvPr/>
        </p:nvSpPr>
        <p:spPr>
          <a:xfrm>
            <a:off x="326534" y="1048507"/>
            <a:ext cx="6048865" cy="1967017"/>
          </a:xfrm>
          <a:prstGeom prst="rect">
            <a:avLst/>
          </a:prstGeom>
        </p:spPr>
        <p:txBody>
          <a:bodyPr anchor="ctr">
            <a:noAutofit/>
          </a:bodyPr>
          <a:lstStyle>
            <a:lvl1pPr marL="285750" indent="-171450" algn="l" rtl="0" eaLnBrk="0" fontAlgn="base" hangingPunct="0">
              <a:spcBef>
                <a:spcPct val="40000"/>
              </a:spcBef>
              <a:spcAft>
                <a:spcPct val="0"/>
              </a:spcAft>
              <a:buSzPct val="7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115888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</a:defRPr>
            </a:lvl2pPr>
            <a:lvl3pPr marL="1092200" indent="-177800" algn="l" rtl="0" eaLnBrk="0" fontAlgn="base" hangingPunct="0">
              <a:spcBef>
                <a:spcPct val="4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1549400" indent="-177800" algn="l" rtl="0" eaLnBrk="0" fontAlgn="base" hangingPunct="0">
              <a:spcBef>
                <a:spcPct val="4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06600" indent="-177800" algn="l" rtl="0" eaLnBrk="0" fontAlgn="base" hangingPunct="0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5pPr>
            <a:lvl6pPr marL="24638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6pPr>
            <a:lvl7pPr marL="29210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7pPr>
            <a:lvl8pPr marL="33782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8pPr>
            <a:lvl9pPr marL="3835400" indent="-177800" algn="l" rtl="0" fontAlgn="base">
              <a:spcBef>
                <a:spcPct val="4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114300" indent="0" algn="r">
              <a:lnSpc>
                <a:spcPct val="90000"/>
              </a:lnSpc>
              <a:buNone/>
            </a:pPr>
            <a:r>
              <a:rPr lang="es-EC" sz="1600" b="0" kern="0" dirty="0" smtClean="0">
                <a:latin typeface="Hobo Std"/>
                <a:cs typeface="Hobo Std"/>
              </a:rPr>
              <a:t>5 millones de ecuatorianos tenían entre 15 a 34 años durante el censo de población y vivienda INEC 2010.</a:t>
            </a:r>
          </a:p>
          <a:p>
            <a:pPr marL="114300" indent="0" algn="r">
              <a:lnSpc>
                <a:spcPct val="90000"/>
              </a:lnSpc>
              <a:buNone/>
            </a:pPr>
            <a:r>
              <a:rPr lang="es-EC" sz="1600" kern="0" dirty="0">
                <a:solidFill>
                  <a:srgbClr val="000000"/>
                </a:solidFill>
                <a:latin typeface="Hobo Std"/>
                <a:cs typeface="Hobo Std"/>
              </a:rPr>
              <a:t>La edad promedio de los ecuatorianos es 28 </a:t>
            </a:r>
            <a:r>
              <a:rPr lang="es-EC" sz="1600" kern="0" dirty="0" smtClean="0">
                <a:solidFill>
                  <a:srgbClr val="000000"/>
                </a:solidFill>
                <a:latin typeface="Hobo Std"/>
                <a:cs typeface="Hobo Std"/>
              </a:rPr>
              <a:t>años.</a:t>
            </a:r>
            <a:endParaRPr lang="es-EC" sz="1600" b="0" kern="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102" name="Elipse 101"/>
          <p:cNvSpPr/>
          <p:nvPr/>
        </p:nvSpPr>
        <p:spPr>
          <a:xfrm>
            <a:off x="6475321" y="945698"/>
            <a:ext cx="2545105" cy="1994040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_tradnl" sz="2000" dirty="0" smtClean="0">
                <a:latin typeface="Hobo Std"/>
                <a:cs typeface="Hobo Std"/>
              </a:rPr>
              <a:t>1 DE CADA 3 </a:t>
            </a:r>
            <a:r>
              <a:rPr lang="es-ES_tradnl" dirty="0" smtClean="0">
                <a:latin typeface="Hobo Std"/>
                <a:cs typeface="Hobo Std"/>
              </a:rPr>
              <a:t>ecuatorianos es </a:t>
            </a:r>
            <a:r>
              <a:rPr lang="es-ES_tradnl" sz="2000" dirty="0" smtClean="0">
                <a:latin typeface="Hobo Std"/>
                <a:cs typeface="Hobo Std"/>
              </a:rPr>
              <a:t>MILLENNIAL</a:t>
            </a:r>
            <a:endParaRPr lang="es-ES_tradnl" sz="2000" dirty="0">
              <a:latin typeface="Hobo Std"/>
              <a:cs typeface="Hobo Std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583438" y="5746235"/>
            <a:ext cx="180492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600" b="1" spc="-20" dirty="0" smtClean="0">
                <a:solidFill>
                  <a:schemeClr val="accent1">
                    <a:lumMod val="75000"/>
                  </a:schemeClr>
                </a:solidFill>
                <a:latin typeface="Hobo Std"/>
                <a:cs typeface="Hobo Std"/>
              </a:rPr>
              <a:t>Tradicionalistas</a:t>
            </a:r>
            <a:endParaRPr lang="es-ES_tradnl" sz="1600" b="1" spc="-20" dirty="0">
              <a:solidFill>
                <a:schemeClr val="accent1">
                  <a:lumMod val="7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583438" y="5982273"/>
            <a:ext cx="165245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Mayor a 56 años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566360" y="3685207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1.341.664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61" name="Imagen 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439" y="4049107"/>
            <a:ext cx="1652451" cy="1669313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2281593" y="5746234"/>
            <a:ext cx="168660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accent1">
                    <a:lumMod val="75000"/>
                  </a:schemeClr>
                </a:solidFill>
                <a:latin typeface="Hobo Std"/>
                <a:cs typeface="Hobo Std"/>
              </a:rPr>
              <a:t>Boomers</a:t>
            </a:r>
            <a:endParaRPr lang="es-ES_tradnl" sz="1600" b="1" dirty="0">
              <a:solidFill>
                <a:schemeClr val="accent1">
                  <a:lumMod val="7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2281593" y="5982273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50 a 55 años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2281593" y="3685207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1.126.025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62" name="Imagen 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4947" y="3952797"/>
            <a:ext cx="1719900" cy="1778916"/>
          </a:xfrm>
          <a:prstGeom prst="rect">
            <a:avLst/>
          </a:prstGeom>
        </p:spPr>
      </p:pic>
      <p:sp>
        <p:nvSpPr>
          <p:cNvPr id="25" name="CuadroTexto 24"/>
          <p:cNvSpPr txBox="1"/>
          <p:nvPr/>
        </p:nvSpPr>
        <p:spPr>
          <a:xfrm>
            <a:off x="3996826" y="5746234"/>
            <a:ext cx="168660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accent1">
                    <a:lumMod val="75000"/>
                  </a:schemeClr>
                </a:solidFill>
                <a:latin typeface="Hobo Std"/>
                <a:cs typeface="Hobo Std"/>
              </a:rPr>
              <a:t>Generación X</a:t>
            </a:r>
            <a:endParaRPr lang="es-ES_tradnl" sz="1600" b="1" dirty="0">
              <a:solidFill>
                <a:schemeClr val="accent1">
                  <a:lumMod val="7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3996826" y="5982273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35 a 49 años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42" name="CuadroTexto 41"/>
          <p:cNvSpPr txBox="1"/>
          <p:nvPr/>
        </p:nvSpPr>
        <p:spPr>
          <a:xfrm>
            <a:off x="3996826" y="3685207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2.507.869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63" name="Imagen 6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3904" y="4041699"/>
            <a:ext cx="1652452" cy="1677744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5695413" y="5746234"/>
            <a:ext cx="168660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accent1">
                    <a:lumMod val="75000"/>
                  </a:schemeClr>
                </a:solidFill>
                <a:latin typeface="Hobo Std"/>
                <a:cs typeface="Hobo Std"/>
              </a:rPr>
              <a:t>Millennials</a:t>
            </a:r>
            <a:endParaRPr lang="es-ES_tradnl" sz="1600" b="1" dirty="0">
              <a:solidFill>
                <a:schemeClr val="accent1">
                  <a:lumMod val="7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5695413" y="5982273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15 a 34 años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5695413" y="3685207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4.979.516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64" name="Imagen 6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491" y="4056516"/>
            <a:ext cx="1652453" cy="1660883"/>
          </a:xfrm>
          <a:prstGeom prst="rect">
            <a:avLst/>
          </a:prstGeom>
        </p:spPr>
      </p:pic>
      <p:sp>
        <p:nvSpPr>
          <p:cNvPr id="27" name="CuadroTexto 26"/>
          <p:cNvSpPr txBox="1"/>
          <p:nvPr/>
        </p:nvSpPr>
        <p:spPr>
          <a:xfrm>
            <a:off x="7393998" y="5746234"/>
            <a:ext cx="168660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600" b="1" dirty="0" smtClean="0">
                <a:solidFill>
                  <a:schemeClr val="accent1">
                    <a:lumMod val="75000"/>
                  </a:schemeClr>
                </a:solidFill>
                <a:latin typeface="Hobo Std"/>
                <a:cs typeface="Hobo Std"/>
              </a:rPr>
              <a:t>Generación Z</a:t>
            </a:r>
            <a:endParaRPr lang="es-ES_tradnl" sz="1600" b="1" dirty="0">
              <a:solidFill>
                <a:schemeClr val="accent1">
                  <a:lumMod val="7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7393998" y="5982273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0 a 14 años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44" name="CuadroTexto 43"/>
          <p:cNvSpPr txBox="1"/>
          <p:nvPr/>
        </p:nvSpPr>
        <p:spPr>
          <a:xfrm>
            <a:off x="7393998" y="3685207"/>
            <a:ext cx="168660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1400" dirty="0" smtClean="0">
                <a:solidFill>
                  <a:srgbClr val="000000"/>
                </a:solidFill>
                <a:latin typeface="Hobo Std"/>
                <a:cs typeface="Hobo Std"/>
              </a:rPr>
              <a:t>4.258.425</a:t>
            </a:r>
            <a:endParaRPr lang="es-ES_tradnl" sz="140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65" name="Imagen 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1076" y="4056516"/>
            <a:ext cx="1652453" cy="1660883"/>
          </a:xfrm>
          <a:prstGeom prst="rect">
            <a:avLst/>
          </a:prstGeom>
        </p:spPr>
      </p:pic>
      <p:pic>
        <p:nvPicPr>
          <p:cNvPr id="66" name="Imagen 6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3714" y="1592928"/>
            <a:ext cx="406667" cy="381676"/>
          </a:xfrm>
          <a:prstGeom prst="rect">
            <a:avLst/>
          </a:prstGeom>
        </p:spPr>
      </p:pic>
      <p:pic>
        <p:nvPicPr>
          <p:cNvPr id="68" name="Imagen 6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25468" y="2127004"/>
            <a:ext cx="406667" cy="38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n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1650" y="1445453"/>
            <a:ext cx="649850" cy="707190"/>
          </a:xfrm>
          <a:prstGeom prst="rect">
            <a:avLst/>
          </a:prstGeom>
        </p:spPr>
      </p:pic>
      <p:pic>
        <p:nvPicPr>
          <p:cNvPr id="52" name="Imagen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122" y="1445453"/>
            <a:ext cx="626827" cy="707190"/>
          </a:xfrm>
          <a:prstGeom prst="rect">
            <a:avLst/>
          </a:prstGeom>
        </p:spPr>
      </p:pic>
      <p:pic>
        <p:nvPicPr>
          <p:cNvPr id="53" name="Imagen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155" y="1445456"/>
            <a:ext cx="631610" cy="707187"/>
          </a:xfrm>
          <a:prstGeom prst="rect">
            <a:avLst/>
          </a:prstGeom>
        </p:spPr>
      </p:pic>
      <p:sp>
        <p:nvSpPr>
          <p:cNvPr id="58" name="Rectángulo 57"/>
          <p:cNvSpPr/>
          <p:nvPr/>
        </p:nvSpPr>
        <p:spPr>
          <a:xfrm>
            <a:off x="3744305" y="1420051"/>
            <a:ext cx="1852132" cy="8128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lnSpc>
                <a:spcPct val="80000"/>
              </a:lnSpc>
              <a:defRPr/>
            </a:pPr>
            <a:r>
              <a:rPr lang="es-ES" kern="0" dirty="0" smtClean="0">
                <a:solidFill>
                  <a:srgbClr val="000000"/>
                </a:solidFill>
                <a:latin typeface="Hobo Std"/>
                <a:cs typeface="Hobo Std"/>
              </a:rPr>
              <a:t>Estudiantes Universitarios</a:t>
            </a:r>
            <a:endParaRPr lang="es-ES" kern="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59" name="Rectángulo 58"/>
          <p:cNvSpPr/>
          <p:nvPr/>
        </p:nvSpPr>
        <p:spPr>
          <a:xfrm>
            <a:off x="6680511" y="1420051"/>
            <a:ext cx="1852132" cy="8128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s-ES" b="0" dirty="0" smtClean="0">
                <a:solidFill>
                  <a:srgbClr val="000000"/>
                </a:solidFill>
                <a:latin typeface="Hobo Std"/>
                <a:cs typeface="Hobo Std"/>
              </a:rPr>
              <a:t>Jóvenes </a:t>
            </a:r>
          </a:p>
          <a:p>
            <a:pPr>
              <a:lnSpc>
                <a:spcPct val="80000"/>
              </a:lnSpc>
            </a:pPr>
            <a:r>
              <a:rPr lang="es-ES" b="0" dirty="0" smtClean="0">
                <a:solidFill>
                  <a:srgbClr val="000000"/>
                </a:solidFill>
                <a:latin typeface="Hobo Std"/>
                <a:cs typeface="Hobo Std"/>
              </a:rPr>
              <a:t>Profesionales</a:t>
            </a:r>
            <a:endParaRPr lang="es-ES" dirty="0" smtClean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60" name="Rectángulo 59"/>
          <p:cNvSpPr/>
          <p:nvPr/>
        </p:nvSpPr>
        <p:spPr>
          <a:xfrm>
            <a:off x="810885" y="1420051"/>
            <a:ext cx="1852132" cy="8128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Estudiantes </a:t>
            </a:r>
          </a:p>
          <a:p>
            <a:pPr lvl="0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Colegiales</a:t>
            </a:r>
            <a:endParaRPr lang="es-EC" kern="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sp>
        <p:nvSpPr>
          <p:cNvPr id="61" name="Rectángulo 60"/>
          <p:cNvSpPr/>
          <p:nvPr/>
        </p:nvSpPr>
        <p:spPr>
          <a:xfrm>
            <a:off x="3234160" y="2176955"/>
            <a:ext cx="2791773" cy="2496645"/>
          </a:xfrm>
          <a:prstGeom prst="rect">
            <a:avLst/>
          </a:prstGeom>
          <a:solidFill>
            <a:schemeClr val="bg2">
              <a:lumMod val="20000"/>
              <a:lumOff val="80000"/>
              <a:alpha val="17000"/>
            </a:schemeClr>
          </a:solidFill>
        </p:spPr>
        <p:txBody>
          <a:bodyPr wrap="square" lIns="216000" rIns="216000" rtlCol="0" anchor="ctr">
            <a:no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s-ES" sz="1200" b="1" dirty="0" smtClean="0">
                <a:solidFill>
                  <a:srgbClr val="404040"/>
                </a:solidFill>
                <a:latin typeface="Hobo Std"/>
                <a:cs typeface="Hobo Std"/>
              </a:rPr>
              <a:t>Buscan </a:t>
            </a: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proyección positiva.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Actividades centradas en estudios, desarrollo de proyectos relacionados con la universidad.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La diversión no es prioridad.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Lograr una buena educación promete un mejor desarrollo.</a:t>
            </a:r>
          </a:p>
        </p:txBody>
      </p:sp>
      <p:sp>
        <p:nvSpPr>
          <p:cNvPr id="62" name="Rectángulo 61"/>
          <p:cNvSpPr/>
          <p:nvPr/>
        </p:nvSpPr>
        <p:spPr>
          <a:xfrm>
            <a:off x="6170366" y="2176955"/>
            <a:ext cx="2791773" cy="2496645"/>
          </a:xfrm>
          <a:prstGeom prst="rect">
            <a:avLst/>
          </a:prstGeom>
          <a:solidFill>
            <a:schemeClr val="bg2">
              <a:lumMod val="20000"/>
              <a:lumOff val="80000"/>
              <a:alpha val="17000"/>
            </a:schemeClr>
          </a:solidFill>
        </p:spPr>
        <p:txBody>
          <a:bodyPr wrap="square" lIns="216000" rIns="216000" rtlCol="0" anchor="ctr">
            <a:no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s-ES" sz="1200" b="1" dirty="0" smtClean="0">
                <a:solidFill>
                  <a:srgbClr val="404040"/>
                </a:solidFill>
                <a:latin typeface="Hobo Std"/>
                <a:cs typeface="Hobo Std"/>
              </a:rPr>
              <a:t>Pocos </a:t>
            </a: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años trabajando.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Ingresos se mantienen para cubrir gastos estudiantiles y  algunos gustos personales.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Pocos emprendedores con negocios propios.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Es una meta lograr desarrollar empresas propias. </a:t>
            </a:r>
          </a:p>
          <a:p>
            <a:pPr marL="171450" indent="-171450" algn="ctr">
              <a:buFont typeface="Arial"/>
              <a:buChar char="•"/>
            </a:pPr>
            <a:r>
              <a:rPr lang="es-ES" sz="1200" b="1" dirty="0">
                <a:solidFill>
                  <a:srgbClr val="404040"/>
                </a:solidFill>
                <a:latin typeface="Hobo Std"/>
                <a:cs typeface="Hobo Std"/>
              </a:rPr>
              <a:t>Vida social muy activa, con recursos que se los permite.</a:t>
            </a:r>
          </a:p>
        </p:txBody>
      </p:sp>
      <p:sp>
        <p:nvSpPr>
          <p:cNvPr id="63" name="Rectángulo 62"/>
          <p:cNvSpPr/>
          <p:nvPr/>
        </p:nvSpPr>
        <p:spPr>
          <a:xfrm>
            <a:off x="300740" y="2176955"/>
            <a:ext cx="2791773" cy="2496645"/>
          </a:xfrm>
          <a:prstGeom prst="rect">
            <a:avLst/>
          </a:prstGeom>
          <a:solidFill>
            <a:schemeClr val="bg2">
              <a:lumMod val="20000"/>
              <a:lumOff val="80000"/>
              <a:alpha val="17000"/>
            </a:schemeClr>
          </a:solidFill>
        </p:spPr>
        <p:txBody>
          <a:bodyPr wrap="square" lIns="216000" rIns="216000" rtlCol="0" anchor="ctr">
            <a:noAutofit/>
          </a:bodyPr>
          <a:lstStyle/>
          <a:p>
            <a:pPr marL="171450" indent="-171450" algn="ctr">
              <a:buFont typeface="Arial"/>
              <a:buChar char="•"/>
            </a:pPr>
            <a:r>
              <a:rPr lang="es-EC" sz="1200" b="1" dirty="0" smtClean="0">
                <a:solidFill>
                  <a:srgbClr val="404040"/>
                </a:solidFill>
                <a:latin typeface="Hobo Std"/>
                <a:cs typeface="Hobo Std"/>
              </a:rPr>
              <a:t>Estudios</a:t>
            </a:r>
            <a:r>
              <a:rPr lang="es-EC" sz="1200" b="1" dirty="0">
                <a:solidFill>
                  <a:srgbClr val="404040"/>
                </a:solidFill>
                <a:latin typeface="Hobo Std"/>
                <a:cs typeface="Hobo Std"/>
              </a:rPr>
              <a:t>, actividades </a:t>
            </a:r>
          </a:p>
          <a:p>
            <a:pPr marL="171450" indent="-171450" algn="ctr">
              <a:buFont typeface="Arial"/>
              <a:buChar char="•"/>
            </a:pPr>
            <a:r>
              <a:rPr lang="es-EC" sz="1200" b="1" dirty="0">
                <a:solidFill>
                  <a:srgbClr val="404040"/>
                </a:solidFill>
                <a:latin typeface="Hobo Std"/>
                <a:cs typeface="Hobo Std"/>
              </a:rPr>
              <a:t>    deportivas y artísticas. </a:t>
            </a:r>
          </a:p>
          <a:p>
            <a:pPr marL="171450" indent="-171450" algn="ctr">
              <a:buFont typeface="Arial"/>
              <a:buChar char="•"/>
            </a:pPr>
            <a:r>
              <a:rPr lang="es-EC" sz="1200" b="1" dirty="0">
                <a:solidFill>
                  <a:srgbClr val="404040"/>
                </a:solidFill>
                <a:latin typeface="Hobo Std"/>
                <a:cs typeface="Hobo Std"/>
              </a:rPr>
              <a:t>Diversas formas de diversión.</a:t>
            </a:r>
          </a:p>
          <a:p>
            <a:pPr marL="171450" indent="-171450" algn="ctr">
              <a:buFont typeface="Arial"/>
              <a:buChar char="•"/>
            </a:pPr>
            <a:r>
              <a:rPr lang="es-EC" sz="1200" b="1" dirty="0">
                <a:solidFill>
                  <a:srgbClr val="404040"/>
                </a:solidFill>
                <a:latin typeface="Hobo Std"/>
                <a:cs typeface="Hobo Std"/>
              </a:rPr>
              <a:t>Consolidación de su círculo social es uno de sus mayores intereses.</a:t>
            </a:r>
          </a:p>
          <a:p>
            <a:pPr marL="171450" indent="-171450" algn="ctr">
              <a:buFont typeface="Arial"/>
              <a:buChar char="•"/>
            </a:pPr>
            <a:r>
              <a:rPr lang="es-EC" sz="1200" b="1" dirty="0">
                <a:solidFill>
                  <a:srgbClr val="404040"/>
                </a:solidFill>
                <a:latin typeface="Hobo Std"/>
                <a:cs typeface="Hobo Std"/>
              </a:rPr>
              <a:t>Dependientes en lo económico </a:t>
            </a:r>
          </a:p>
          <a:p>
            <a:pPr marL="171450" indent="-171450" algn="ctr">
              <a:buFont typeface="Arial"/>
              <a:buChar char="•"/>
            </a:pPr>
            <a:r>
              <a:rPr lang="es-EC" sz="1200" b="1" dirty="0">
                <a:solidFill>
                  <a:srgbClr val="404040"/>
                </a:solidFill>
                <a:latin typeface="Hobo Std"/>
                <a:cs typeface="Hobo Std"/>
              </a:rPr>
              <a:t>    de sus padres.</a:t>
            </a:r>
          </a:p>
        </p:txBody>
      </p:sp>
      <p:sp>
        <p:nvSpPr>
          <p:cNvPr id="64" name="Rectángulo 63"/>
          <p:cNvSpPr/>
          <p:nvPr/>
        </p:nvSpPr>
        <p:spPr>
          <a:xfrm>
            <a:off x="38101" y="297218"/>
            <a:ext cx="9105899" cy="7430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700" dirty="0" smtClean="0">
                <a:solidFill>
                  <a:srgbClr val="FFFF00"/>
                </a:solidFill>
                <a:latin typeface="Hobo Std"/>
                <a:cs typeface="Hobo Std"/>
              </a:rPr>
              <a:t>ACTIVIDADES DE LOS JÓVENES</a:t>
            </a:r>
            <a:endParaRPr lang="es-ES_tradnl" sz="4700" dirty="0">
              <a:solidFill>
                <a:srgbClr val="FFFF00"/>
              </a:solidFill>
              <a:latin typeface="Hobo Std"/>
              <a:cs typeface="Hobo Std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687" y="1579019"/>
            <a:ext cx="406667" cy="381676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7277" y="1579019"/>
            <a:ext cx="406667" cy="381676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7102" y="1579019"/>
            <a:ext cx="406667" cy="381676"/>
          </a:xfrm>
          <a:prstGeom prst="rect">
            <a:avLst/>
          </a:prstGeom>
        </p:spPr>
      </p:pic>
      <p:cxnSp>
        <p:nvCxnSpPr>
          <p:cNvPr id="26" name="Conector recto 25"/>
          <p:cNvCxnSpPr/>
          <p:nvPr/>
        </p:nvCxnSpPr>
        <p:spPr>
          <a:xfrm>
            <a:off x="300740" y="2164255"/>
            <a:ext cx="2791025" cy="0"/>
          </a:xfrm>
          <a:prstGeom prst="line">
            <a:avLst/>
          </a:prstGeom>
          <a:ln>
            <a:solidFill>
              <a:srgbClr val="1E1F6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3230475" y="2164255"/>
            <a:ext cx="2791025" cy="0"/>
          </a:xfrm>
          <a:prstGeom prst="line">
            <a:avLst/>
          </a:prstGeom>
          <a:ln>
            <a:solidFill>
              <a:srgbClr val="1E1F6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6171114" y="2164255"/>
            <a:ext cx="2791025" cy="0"/>
          </a:xfrm>
          <a:prstGeom prst="line">
            <a:avLst/>
          </a:prstGeom>
          <a:ln>
            <a:solidFill>
              <a:srgbClr val="1E1F6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Imagen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578" y="4439376"/>
            <a:ext cx="2879187" cy="2329724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482" y="4439376"/>
            <a:ext cx="2879187" cy="2329724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0366" y="4439376"/>
            <a:ext cx="2879187" cy="2329724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3569369" y="4922794"/>
            <a:ext cx="2245894" cy="155364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La diversión se limita por el poco </a:t>
            </a:r>
            <a:r>
              <a:rPr lang="es-EC" sz="1400" kern="0" dirty="0" smtClean="0">
                <a:solidFill>
                  <a:srgbClr val="FFFFFF"/>
                </a:solidFill>
                <a:latin typeface="Hobo Std"/>
                <a:cs typeface="Hobo Std"/>
              </a:rPr>
              <a:t>tiempo. Se </a:t>
            </a: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disfruta el cine, bares, karaoke, ir al estadio y practicar deporte.</a:t>
            </a:r>
          </a:p>
        </p:txBody>
      </p:sp>
      <p:sp>
        <p:nvSpPr>
          <p:cNvPr id="43" name="Rectángulo 42"/>
          <p:cNvSpPr/>
          <p:nvPr/>
        </p:nvSpPr>
        <p:spPr>
          <a:xfrm>
            <a:off x="6523789" y="4922794"/>
            <a:ext cx="2259263" cy="155364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La diversión involucra reuniones con </a:t>
            </a:r>
            <a:r>
              <a:rPr lang="es-EC" sz="1400" kern="0" dirty="0" smtClean="0">
                <a:solidFill>
                  <a:srgbClr val="FFFFFF"/>
                </a:solidFill>
                <a:latin typeface="Hobo Std"/>
                <a:cs typeface="Hobo Std"/>
              </a:rPr>
              <a:t>amigos.Café</a:t>
            </a:r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, bares y cines es lo convencional.</a:t>
            </a:r>
          </a:p>
          <a:p>
            <a:pPr algn="ctr" defTabSz="914400"/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Viajes  en grupo</a:t>
            </a:r>
          </a:p>
        </p:txBody>
      </p:sp>
      <p:sp>
        <p:nvSpPr>
          <p:cNvPr id="44" name="Rectángulo 43"/>
          <p:cNvSpPr/>
          <p:nvPr/>
        </p:nvSpPr>
        <p:spPr>
          <a:xfrm>
            <a:off x="588211" y="4922794"/>
            <a:ext cx="2286000" cy="155364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C" sz="1400" kern="0" dirty="0">
                <a:solidFill>
                  <a:srgbClr val="FFFFFF"/>
                </a:solidFill>
                <a:latin typeface="Hobo Std"/>
                <a:cs typeface="Hobo Std"/>
              </a:rPr>
              <a:t>La diversión se logra en centros comerciales, cines, encuentros con amigos (deportes) y fiestas</a:t>
            </a:r>
            <a:r>
              <a:rPr lang="es-EC" sz="1400" kern="0" dirty="0" smtClean="0">
                <a:solidFill>
                  <a:srgbClr val="FFFFFF"/>
                </a:solidFill>
                <a:latin typeface="Hobo Std"/>
                <a:cs typeface="Hobo St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465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r="19595"/>
          <a:stretch/>
        </p:blipFill>
        <p:spPr>
          <a:xfrm flipV="1">
            <a:off x="5534527" y="948689"/>
            <a:ext cx="3609473" cy="1574800"/>
          </a:xfrm>
          <a:prstGeom prst="rect">
            <a:avLst/>
          </a:prstGeom>
        </p:spPr>
      </p:pic>
      <p:sp>
        <p:nvSpPr>
          <p:cNvPr id="63" name="Rectángulo 62"/>
          <p:cNvSpPr/>
          <p:nvPr/>
        </p:nvSpPr>
        <p:spPr>
          <a:xfrm>
            <a:off x="5730487" y="1304966"/>
            <a:ext cx="2746826" cy="10694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ALTAMENTE CONECTADOS CON LA TECNOLOGÍA. FORMA DE DIVERTIRSE Y COMUNICARSE CON SU </a:t>
            </a:r>
            <a:r>
              <a:rPr lang="es-EC" sz="1200" kern="0" dirty="0" smtClean="0">
                <a:solidFill>
                  <a:srgbClr val="FFFFFF"/>
                </a:solidFill>
                <a:latin typeface="Hobo Std"/>
                <a:cs typeface="Hobo Std"/>
              </a:rPr>
              <a:t>NÚCLEO</a:t>
            </a:r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.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5793140" y="443364"/>
            <a:ext cx="2284070" cy="8128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Estudiantes </a:t>
            </a:r>
          </a:p>
          <a:p>
            <a:pPr lvl="0" algn="r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Colegiales</a:t>
            </a:r>
            <a:endParaRPr lang="es-EC" kern="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655" y="741239"/>
            <a:ext cx="406667" cy="381676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 rotWithShape="1">
          <a:blip r:embed="rId2"/>
          <a:srcRect r="19595"/>
          <a:stretch/>
        </p:blipFill>
        <p:spPr>
          <a:xfrm flipV="1">
            <a:off x="5534527" y="3041959"/>
            <a:ext cx="3609473" cy="1574800"/>
          </a:xfrm>
          <a:prstGeom prst="rect">
            <a:avLst/>
          </a:prstGeom>
        </p:spPr>
      </p:pic>
      <p:sp>
        <p:nvSpPr>
          <p:cNvPr id="41" name="Rectángulo 40"/>
          <p:cNvSpPr/>
          <p:nvPr/>
        </p:nvSpPr>
        <p:spPr>
          <a:xfrm>
            <a:off x="5730487" y="3398236"/>
            <a:ext cx="2746826" cy="10694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 TECNOLOGÍA ES UNA HERRAMIENTA QUE PERMITE MEJOR ALCANCE Y ECONOMÍA. HERRAMIENTA PARA EL DESARROLLO LABORAL.</a:t>
            </a:r>
          </a:p>
        </p:txBody>
      </p:sp>
      <p:sp>
        <p:nvSpPr>
          <p:cNvPr id="42" name="Rectángulo 41"/>
          <p:cNvSpPr/>
          <p:nvPr/>
        </p:nvSpPr>
        <p:spPr>
          <a:xfrm>
            <a:off x="5793140" y="2536634"/>
            <a:ext cx="2284070" cy="8128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Estudiantes </a:t>
            </a:r>
          </a:p>
          <a:p>
            <a:pPr lvl="0" algn="r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Universitarios</a:t>
            </a:r>
            <a:endParaRPr lang="es-EC" kern="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655" y="2834509"/>
            <a:ext cx="406667" cy="381676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 rotWithShape="1">
          <a:blip r:embed="rId2"/>
          <a:srcRect r="19128"/>
          <a:stretch/>
        </p:blipFill>
        <p:spPr>
          <a:xfrm flipV="1">
            <a:off x="5513536" y="5112503"/>
            <a:ext cx="3630464" cy="1574800"/>
          </a:xfrm>
          <a:prstGeom prst="rect">
            <a:avLst/>
          </a:prstGeom>
        </p:spPr>
      </p:pic>
      <p:sp>
        <p:nvSpPr>
          <p:cNvPr id="45" name="Rectángulo 44"/>
          <p:cNvSpPr/>
          <p:nvPr/>
        </p:nvSpPr>
        <p:spPr>
          <a:xfrm>
            <a:off x="5709496" y="5468780"/>
            <a:ext cx="2746826" cy="10694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C" sz="1200" kern="0" dirty="0">
                <a:solidFill>
                  <a:srgbClr val="FFFFFF"/>
                </a:solidFill>
                <a:latin typeface="Hobo Std"/>
                <a:cs typeface="Hobo Std"/>
              </a:rPr>
              <a:t>USUARIOS FRECUENTES DE LA TECNOLOGÍA. HERRAMIENTA DE ESTUDIOS Y COMUNICACIÓN</a:t>
            </a:r>
          </a:p>
        </p:txBody>
      </p:sp>
      <p:sp>
        <p:nvSpPr>
          <p:cNvPr id="46" name="Rectángulo 45"/>
          <p:cNvSpPr/>
          <p:nvPr/>
        </p:nvSpPr>
        <p:spPr>
          <a:xfrm>
            <a:off x="5772149" y="4607178"/>
            <a:ext cx="2284070" cy="8128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Jóvenes</a:t>
            </a:r>
          </a:p>
          <a:p>
            <a:pPr lvl="0" algn="r" defTabSz="914400">
              <a:lnSpc>
                <a:spcPct val="80000"/>
              </a:lnSpc>
              <a:defRPr/>
            </a:pPr>
            <a:r>
              <a:rPr lang="es-EC" kern="0" dirty="0" smtClean="0">
                <a:solidFill>
                  <a:srgbClr val="000000"/>
                </a:solidFill>
                <a:latin typeface="Hobo Std"/>
                <a:cs typeface="Hobo Std"/>
              </a:rPr>
              <a:t>Profesionales</a:t>
            </a:r>
            <a:endParaRPr lang="es-EC" kern="0" dirty="0">
              <a:solidFill>
                <a:srgbClr val="000000"/>
              </a:solidFill>
              <a:latin typeface="Hobo Std"/>
              <a:cs typeface="Hobo Std"/>
            </a:endParaRPr>
          </a:p>
        </p:txBody>
      </p:sp>
      <p:pic>
        <p:nvPicPr>
          <p:cNvPr id="47" name="Imagen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664" y="4905053"/>
            <a:ext cx="406667" cy="381676"/>
          </a:xfrm>
          <a:prstGeom prst="rect">
            <a:avLst/>
          </a:prstGeom>
        </p:spPr>
      </p:pic>
      <p:sp>
        <p:nvSpPr>
          <p:cNvPr id="53" name="Rectángulo 52"/>
          <p:cNvSpPr/>
          <p:nvPr/>
        </p:nvSpPr>
        <p:spPr>
          <a:xfrm>
            <a:off x="1269857" y="2859736"/>
            <a:ext cx="2922749" cy="24588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El internet permite: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Chat (computadora y móviles)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Investigaciones </a:t>
            </a:r>
            <a:r>
              <a:rPr lang="es-ES" sz="1200" dirty="0" smtClean="0">
                <a:solidFill>
                  <a:schemeClr val="tx1"/>
                </a:solidFill>
                <a:latin typeface="Hobo Std"/>
                <a:cs typeface="Hobo Std"/>
              </a:rPr>
              <a:t>(colegio </a:t>
            </a: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y universidades) 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Consultas en Google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Revisar correos </a:t>
            </a:r>
            <a:r>
              <a:rPr lang="es-ES" sz="1200" dirty="0" smtClean="0">
                <a:solidFill>
                  <a:schemeClr val="tx1"/>
                </a:solidFill>
                <a:latin typeface="Hobo Std"/>
                <a:cs typeface="Hobo Std"/>
              </a:rPr>
              <a:t>(Hotmail más </a:t>
            </a: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mencionado)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Visualizar videos en YouTube (musicales, tutoriales, motivacionales)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Descargar programas </a:t>
            </a:r>
            <a:r>
              <a:rPr lang="es-ES" sz="1200" dirty="0" smtClean="0">
                <a:solidFill>
                  <a:schemeClr val="tx1"/>
                </a:solidFill>
                <a:latin typeface="Hobo Std"/>
                <a:cs typeface="Hobo Std"/>
              </a:rPr>
              <a:t>(</a:t>
            </a: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optimización de aparatos tecnológicos) 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Descargar música.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1200" dirty="0">
                <a:solidFill>
                  <a:schemeClr val="tx1"/>
                </a:solidFill>
                <a:latin typeface="Hobo Std"/>
                <a:cs typeface="Hobo Std"/>
              </a:rPr>
              <a:t>Ver show, películas con nuevos sistemas.</a:t>
            </a:r>
          </a:p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CO" sz="1200" dirty="0">
                <a:solidFill>
                  <a:schemeClr val="tx1"/>
                </a:solidFill>
                <a:latin typeface="Hobo Std"/>
                <a:cs typeface="Hobo Std"/>
              </a:rPr>
              <a:t>Contacto laboral de todo tipo.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0" y="577164"/>
            <a:ext cx="5547753" cy="7430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obo Std"/>
                <a:cs typeface="Hobo Std"/>
              </a:rPr>
              <a:t>ALTA CONECTIVIDAD</a:t>
            </a:r>
            <a:endParaRPr lang="es-ES_tradnl" sz="4000" dirty="0">
              <a:solidFill>
                <a:schemeClr val="tx1">
                  <a:lumMod val="75000"/>
                  <a:lumOff val="25000"/>
                </a:schemeClr>
              </a:solidFill>
              <a:latin typeface="Hobo Std"/>
              <a:cs typeface="Hobo Std"/>
            </a:endParaRPr>
          </a:p>
        </p:txBody>
      </p:sp>
      <p:pic>
        <p:nvPicPr>
          <p:cNvPr id="2" name="Imagen 1" descr="social_media_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" r="3340" b="2669"/>
          <a:stretch/>
        </p:blipFill>
        <p:spPr>
          <a:xfrm>
            <a:off x="0" y="1300904"/>
            <a:ext cx="5404556" cy="555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01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474082" cy="6617369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2328832" y="1907307"/>
            <a:ext cx="3996512" cy="98124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90000"/>
              </a:lnSpc>
              <a:spcAft>
                <a:spcPts val="0"/>
              </a:spcAft>
            </a:pPr>
            <a:r>
              <a:rPr lang="es-ES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Primeros pasos</a:t>
            </a:r>
            <a:endParaRPr lang="es-ES" sz="3600" dirty="0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Hobo Std"/>
              <a:cs typeface="Hobo Std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2237354" y="2913658"/>
            <a:ext cx="3957423" cy="7338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auto">
              <a:lnSpc>
                <a:spcPct val="90000"/>
              </a:lnSpc>
              <a:spcAft>
                <a:spcPts val="0"/>
              </a:spcAft>
            </a:pPr>
            <a:r>
              <a:rPr lang="es-ES" sz="60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POSITIVO</a:t>
            </a:r>
            <a:endParaRPr lang="es-ES" sz="6000" dirty="0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Hobo Std"/>
              <a:cs typeface="Hobo Std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270463" y="3596149"/>
            <a:ext cx="492431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s-ES" sz="1400" dirty="0" smtClean="0">
                <a:solidFill>
                  <a:schemeClr val="bg1">
                    <a:lumMod val="95000"/>
                  </a:schemeClr>
                </a:solidFill>
                <a:latin typeface="Hobo Std"/>
                <a:cs typeface="Hobo Std"/>
              </a:rPr>
              <a:t>La educación en el Ecuador mejora pero no es tan moderna</a:t>
            </a:r>
            <a:endParaRPr lang="es-ES" sz="1400" dirty="0">
              <a:solidFill>
                <a:schemeClr val="bg1">
                  <a:lumMod val="9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1559088" y="3822508"/>
            <a:ext cx="4300512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s-ES" sz="1400" dirty="0" smtClean="0">
                <a:solidFill>
                  <a:schemeClr val="bg1">
                    <a:lumMod val="95000"/>
                  </a:schemeClr>
                </a:solidFill>
                <a:latin typeface="Hobo Std"/>
                <a:cs typeface="Hobo Std"/>
              </a:rPr>
              <a:t>Se han trazado metas hacia un camino de mejoría.</a:t>
            </a:r>
            <a:endParaRPr lang="es-ES" sz="1400" dirty="0">
              <a:solidFill>
                <a:schemeClr val="bg1">
                  <a:lumMod val="9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237355" y="4275226"/>
            <a:ext cx="3621216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s-ES" sz="1400" dirty="0" smtClean="0">
                <a:solidFill>
                  <a:schemeClr val="bg1">
                    <a:lumMod val="95000"/>
                  </a:schemeClr>
                </a:solidFill>
                <a:latin typeface="Hobo Std"/>
                <a:cs typeface="Hobo Std"/>
              </a:rPr>
              <a:t>Esperan que cubra altas expectativas.</a:t>
            </a:r>
            <a:endParaRPr lang="es-ES" sz="1400" dirty="0">
              <a:solidFill>
                <a:schemeClr val="bg1">
                  <a:lumMod val="9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775556" y="4048867"/>
            <a:ext cx="3954161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s-ES" sz="1400" dirty="0" smtClean="0">
                <a:solidFill>
                  <a:schemeClr val="bg1">
                    <a:lumMod val="95000"/>
                  </a:schemeClr>
                </a:solidFill>
                <a:latin typeface="Hobo Std"/>
                <a:cs typeface="Hobo Std"/>
              </a:rPr>
              <a:t>Se implementan nuevos avances tecnológicos.</a:t>
            </a:r>
            <a:endParaRPr lang="es-ES" sz="1400" dirty="0">
              <a:solidFill>
                <a:schemeClr val="bg1">
                  <a:lumMod val="9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2522677" y="4501585"/>
            <a:ext cx="3264764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s-ES" sz="1400" dirty="0" smtClean="0">
                <a:solidFill>
                  <a:schemeClr val="bg1">
                    <a:lumMod val="95000"/>
                  </a:schemeClr>
                </a:solidFill>
                <a:latin typeface="Hobo Std"/>
                <a:cs typeface="Hobo Std"/>
              </a:rPr>
              <a:t>Expectativas en actuales tendencias.</a:t>
            </a:r>
            <a:endParaRPr lang="es-ES" sz="1400" dirty="0">
              <a:solidFill>
                <a:schemeClr val="bg1">
                  <a:lumMod val="95000"/>
                </a:schemeClr>
              </a:solidFill>
              <a:latin typeface="Hobo Std"/>
              <a:cs typeface="Hobo Std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291918" y="2474032"/>
            <a:ext cx="3771262" cy="530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auto">
              <a:lnSpc>
                <a:spcPct val="90000"/>
              </a:lnSpc>
              <a:spcAft>
                <a:spcPts val="0"/>
              </a:spcAft>
            </a:pPr>
            <a:r>
              <a:rPr lang="es-E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para un cambio</a:t>
            </a:r>
            <a:endParaRPr lang="es-ES" sz="3200" dirty="0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Hobo Std"/>
              <a:cs typeface="Hobo Std"/>
            </a:endParaRPr>
          </a:p>
        </p:txBody>
      </p:sp>
      <p:pic>
        <p:nvPicPr>
          <p:cNvPr id="14" name="Imagen 13" descr="shutterstock_366892529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99" t="24181" r="21490"/>
          <a:stretch/>
        </p:blipFill>
        <p:spPr>
          <a:xfrm flipH="1">
            <a:off x="5550786" y="3447143"/>
            <a:ext cx="3593214" cy="341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1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837"/>
            <a:ext cx="4926942" cy="3498843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401050" y="1311492"/>
            <a:ext cx="3671939" cy="19040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NUEVAS OPCIONES </a:t>
            </a:r>
            <a:r>
              <a:rPr lang="en-US" sz="28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DE CARRERAS</a:t>
            </a:r>
            <a:endParaRPr lang="es-CO" sz="2800" dirty="0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Hobo Std"/>
              <a:cs typeface="Hobo Std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952305" flipH="1" flipV="1">
            <a:off x="4550362" y="4603"/>
            <a:ext cx="4165562" cy="1334418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1769491" flipH="1" flipV="1">
            <a:off x="4551212" y="-552"/>
            <a:ext cx="4165562" cy="1334418"/>
          </a:xfrm>
          <a:prstGeom prst="rect">
            <a:avLst/>
          </a:prstGeom>
        </p:spPr>
      </p:pic>
      <p:grpSp>
        <p:nvGrpSpPr>
          <p:cNvPr id="35" name="Agrupar 34"/>
          <p:cNvGrpSpPr/>
          <p:nvPr/>
        </p:nvGrpSpPr>
        <p:grpSpPr>
          <a:xfrm>
            <a:off x="4550362" y="493178"/>
            <a:ext cx="4166412" cy="1339573"/>
            <a:chOff x="-4369645" y="2126020"/>
            <a:chExt cx="3589019" cy="1339573"/>
          </a:xfrm>
        </p:grpSpPr>
        <p:pic>
          <p:nvPicPr>
            <p:cNvPr id="36" name="Imagen 35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38" name="Agrupar 37"/>
          <p:cNvGrpSpPr/>
          <p:nvPr/>
        </p:nvGrpSpPr>
        <p:grpSpPr>
          <a:xfrm>
            <a:off x="4550362" y="936638"/>
            <a:ext cx="4166412" cy="1339573"/>
            <a:chOff x="-4369645" y="2126020"/>
            <a:chExt cx="3589019" cy="1339573"/>
          </a:xfrm>
        </p:grpSpPr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40" name="Imagen 39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41" name="Agrupar 40"/>
          <p:cNvGrpSpPr/>
          <p:nvPr/>
        </p:nvGrpSpPr>
        <p:grpSpPr>
          <a:xfrm>
            <a:off x="4550362" y="1402903"/>
            <a:ext cx="4166412" cy="1339573"/>
            <a:chOff x="-4369645" y="2126020"/>
            <a:chExt cx="3589019" cy="1339573"/>
          </a:xfrm>
        </p:grpSpPr>
        <p:pic>
          <p:nvPicPr>
            <p:cNvPr id="42" name="Imagen 41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43" name="Imagen 42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44" name="Agrupar 43"/>
          <p:cNvGrpSpPr/>
          <p:nvPr/>
        </p:nvGrpSpPr>
        <p:grpSpPr>
          <a:xfrm>
            <a:off x="4550362" y="1846363"/>
            <a:ext cx="4166412" cy="1339573"/>
            <a:chOff x="-4369645" y="2126020"/>
            <a:chExt cx="3589019" cy="1339573"/>
          </a:xfrm>
        </p:grpSpPr>
        <p:pic>
          <p:nvPicPr>
            <p:cNvPr id="45" name="Imagen 4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46" name="Imagen 45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47" name="Agrupar 46"/>
          <p:cNvGrpSpPr/>
          <p:nvPr/>
        </p:nvGrpSpPr>
        <p:grpSpPr>
          <a:xfrm>
            <a:off x="4550362" y="2289823"/>
            <a:ext cx="4166412" cy="1339573"/>
            <a:chOff x="-4369645" y="2126020"/>
            <a:chExt cx="3589019" cy="1339573"/>
          </a:xfrm>
        </p:grpSpPr>
        <p:pic>
          <p:nvPicPr>
            <p:cNvPr id="48" name="Imagen 47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66" name="Agrupar 65"/>
          <p:cNvGrpSpPr/>
          <p:nvPr/>
        </p:nvGrpSpPr>
        <p:grpSpPr>
          <a:xfrm>
            <a:off x="4550362" y="2750873"/>
            <a:ext cx="4166412" cy="1339573"/>
            <a:chOff x="-4369645" y="2126020"/>
            <a:chExt cx="3589019" cy="1339573"/>
          </a:xfrm>
        </p:grpSpPr>
        <p:pic>
          <p:nvPicPr>
            <p:cNvPr id="67" name="Imagen 66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68" name="Imagen 67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69" name="Agrupar 68"/>
          <p:cNvGrpSpPr/>
          <p:nvPr/>
        </p:nvGrpSpPr>
        <p:grpSpPr>
          <a:xfrm>
            <a:off x="4550362" y="3194333"/>
            <a:ext cx="4166412" cy="1339573"/>
            <a:chOff x="-4369645" y="2126020"/>
            <a:chExt cx="3589019" cy="1339573"/>
          </a:xfrm>
        </p:grpSpPr>
        <p:pic>
          <p:nvPicPr>
            <p:cNvPr id="70" name="Imagen 69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71" name="Imagen 70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72" name="Agrupar 71"/>
          <p:cNvGrpSpPr/>
          <p:nvPr/>
        </p:nvGrpSpPr>
        <p:grpSpPr>
          <a:xfrm>
            <a:off x="4550362" y="3660598"/>
            <a:ext cx="4166412" cy="1339573"/>
            <a:chOff x="-4369645" y="2126020"/>
            <a:chExt cx="3589019" cy="1339573"/>
          </a:xfrm>
        </p:grpSpPr>
        <p:pic>
          <p:nvPicPr>
            <p:cNvPr id="73" name="Imagen 7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74" name="Imagen 73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75" name="Agrupar 74"/>
          <p:cNvGrpSpPr/>
          <p:nvPr/>
        </p:nvGrpSpPr>
        <p:grpSpPr>
          <a:xfrm>
            <a:off x="4550362" y="4104058"/>
            <a:ext cx="4166412" cy="1339573"/>
            <a:chOff x="-4369645" y="2126020"/>
            <a:chExt cx="3589019" cy="1339573"/>
          </a:xfrm>
        </p:grpSpPr>
        <p:pic>
          <p:nvPicPr>
            <p:cNvPr id="76" name="Imagen 75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77" name="Imagen 76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78" name="Agrupar 77"/>
          <p:cNvGrpSpPr/>
          <p:nvPr/>
        </p:nvGrpSpPr>
        <p:grpSpPr>
          <a:xfrm>
            <a:off x="4550362" y="4560748"/>
            <a:ext cx="4166412" cy="1339573"/>
            <a:chOff x="-4369645" y="2126020"/>
            <a:chExt cx="3589019" cy="1339573"/>
          </a:xfrm>
        </p:grpSpPr>
        <p:pic>
          <p:nvPicPr>
            <p:cNvPr id="79" name="Imagen 78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80" name="Imagen 79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81" name="Agrupar 80"/>
          <p:cNvGrpSpPr/>
          <p:nvPr/>
        </p:nvGrpSpPr>
        <p:grpSpPr>
          <a:xfrm>
            <a:off x="4550362" y="5011929"/>
            <a:ext cx="4166412" cy="1339573"/>
            <a:chOff x="-4369645" y="2126020"/>
            <a:chExt cx="3589019" cy="1339573"/>
          </a:xfrm>
        </p:grpSpPr>
        <p:pic>
          <p:nvPicPr>
            <p:cNvPr id="82" name="Imagen 81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83" name="Imagen 82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grpSp>
        <p:nvGrpSpPr>
          <p:cNvPr id="84" name="Agrupar 83"/>
          <p:cNvGrpSpPr/>
          <p:nvPr/>
        </p:nvGrpSpPr>
        <p:grpSpPr>
          <a:xfrm>
            <a:off x="4550362" y="5468619"/>
            <a:ext cx="4166412" cy="1339573"/>
            <a:chOff x="-4369645" y="2126020"/>
            <a:chExt cx="3589019" cy="1339573"/>
          </a:xfrm>
        </p:grpSpPr>
        <p:pic>
          <p:nvPicPr>
            <p:cNvPr id="85" name="Imagen 84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952305" flipH="1" flipV="1">
              <a:off x="-4369645" y="2131175"/>
              <a:ext cx="3588287" cy="1334418"/>
            </a:xfrm>
            <a:prstGeom prst="rect">
              <a:avLst/>
            </a:prstGeom>
          </p:spPr>
        </p:pic>
        <p:pic>
          <p:nvPicPr>
            <p:cNvPr id="86" name="Imagen 85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1769491" flipH="1" flipV="1">
              <a:off x="-4368913" y="2126020"/>
              <a:ext cx="3588287" cy="1334418"/>
            </a:xfrm>
            <a:prstGeom prst="rect">
              <a:avLst/>
            </a:prstGeom>
          </p:spPr>
        </p:pic>
      </p:grpSp>
      <p:sp>
        <p:nvSpPr>
          <p:cNvPr id="18" name="Rectángulo 17"/>
          <p:cNvSpPr/>
          <p:nvPr/>
        </p:nvSpPr>
        <p:spPr>
          <a:xfrm>
            <a:off x="4788466" y="989341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</a:t>
            </a: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siderúrgica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4788466" y="1437526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Ciencias de alimentos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4788466" y="1885711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ambiental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4788466" y="2333896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del agua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4788466" y="2782081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de software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4788466" y="3230266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Seguridad informática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4788466" y="4574821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Médico de trasplantes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4788466" y="5023006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Médico de clonación de tejidos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4788466" y="5471191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biotécnica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4788466" y="5919376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de remedicación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4788466" y="3678451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Ingeniería en nano máquinas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4788466" y="523013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Licenciatura en creación de empresas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4788466" y="4126636"/>
            <a:ext cx="3728435" cy="3600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</a:pPr>
            <a:r>
              <a:rPr lang="es-EC" sz="1600" dirty="0" smtClean="0">
                <a:solidFill>
                  <a:srgbClr val="FFFFFF"/>
                </a:solidFill>
                <a:latin typeface="Hobo Std"/>
                <a:cs typeface="Hobo Std"/>
              </a:rPr>
              <a:t>Licenciatura en comercio electrónico</a:t>
            </a:r>
            <a:endParaRPr lang="es-EC" sz="16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grpSp>
        <p:nvGrpSpPr>
          <p:cNvPr id="57" name="Agrupar 56"/>
          <p:cNvGrpSpPr/>
          <p:nvPr/>
        </p:nvGrpSpPr>
        <p:grpSpPr>
          <a:xfrm>
            <a:off x="315677" y="2829031"/>
            <a:ext cx="3407661" cy="4030322"/>
            <a:chOff x="346621" y="2865353"/>
            <a:chExt cx="3407661" cy="4030322"/>
          </a:xfrm>
        </p:grpSpPr>
        <p:pic>
          <p:nvPicPr>
            <p:cNvPr id="58" name="Imagen 57" descr="slide_emprendedor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94" b="40159"/>
            <a:stretch/>
          </p:blipFill>
          <p:spPr>
            <a:xfrm>
              <a:off x="346621" y="2865353"/>
              <a:ext cx="3407661" cy="2013020"/>
            </a:xfrm>
            <a:prstGeom prst="rect">
              <a:avLst/>
            </a:prstGeom>
          </p:spPr>
        </p:pic>
        <p:pic>
          <p:nvPicPr>
            <p:cNvPr id="59" name="Imagen 58" descr="shutterstock_366448712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2039" b="100000" l="10000" r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5" t="39562" r="39078"/>
            <a:stretch/>
          </p:blipFill>
          <p:spPr>
            <a:xfrm>
              <a:off x="670585" y="3988458"/>
              <a:ext cx="2980181" cy="29072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5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3765" t="10668" r="14300" b="10571"/>
          <a:stretch/>
        </p:blipFill>
        <p:spPr>
          <a:xfrm rot="20970251">
            <a:off x="-138144" y="847742"/>
            <a:ext cx="4908824" cy="5401459"/>
          </a:xfrm>
          <a:prstGeom prst="rect">
            <a:avLst/>
          </a:prstGeom>
        </p:spPr>
      </p:pic>
      <p:pic>
        <p:nvPicPr>
          <p:cNvPr id="123" name="Imagen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81" y="2219767"/>
            <a:ext cx="3588287" cy="1334418"/>
          </a:xfrm>
          <a:prstGeom prst="rect">
            <a:avLst/>
          </a:prstGeom>
        </p:spPr>
      </p:pic>
      <p:pic>
        <p:nvPicPr>
          <p:cNvPr id="119" name="Imagen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81" y="1731570"/>
            <a:ext cx="3588287" cy="1334418"/>
          </a:xfrm>
          <a:prstGeom prst="rect">
            <a:avLst/>
          </a:prstGeom>
        </p:spPr>
      </p:pic>
      <p:pic>
        <p:nvPicPr>
          <p:cNvPr id="88" name="Imagen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81741" y="736786"/>
            <a:ext cx="3588287" cy="1334418"/>
          </a:xfrm>
          <a:prstGeom prst="rect">
            <a:avLst/>
          </a:prstGeom>
        </p:spPr>
      </p:pic>
      <p:pic>
        <p:nvPicPr>
          <p:cNvPr id="89" name="Imagen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361621" y="729916"/>
            <a:ext cx="3588287" cy="1334418"/>
          </a:xfrm>
          <a:prstGeom prst="rect">
            <a:avLst/>
          </a:prstGeom>
        </p:spPr>
      </p:pic>
      <p:pic>
        <p:nvPicPr>
          <p:cNvPr id="92" name="Imagen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901" y="1224983"/>
            <a:ext cx="3588287" cy="1334418"/>
          </a:xfrm>
          <a:prstGeom prst="rect">
            <a:avLst/>
          </a:prstGeom>
        </p:spPr>
      </p:pic>
      <p:pic>
        <p:nvPicPr>
          <p:cNvPr id="93" name="Imagen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81" y="1218113"/>
            <a:ext cx="3588287" cy="1334418"/>
          </a:xfrm>
          <a:prstGeom prst="rect">
            <a:avLst/>
          </a:prstGeom>
        </p:spPr>
      </p:pic>
      <p:pic>
        <p:nvPicPr>
          <p:cNvPr id="118" name="Imagen 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901" y="1738440"/>
            <a:ext cx="3588287" cy="1334418"/>
          </a:xfrm>
          <a:prstGeom prst="rect">
            <a:avLst/>
          </a:prstGeom>
        </p:spPr>
      </p:pic>
      <p:pic>
        <p:nvPicPr>
          <p:cNvPr id="122" name="Imagen 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901" y="2226637"/>
            <a:ext cx="3588287" cy="1334418"/>
          </a:xfrm>
          <a:prstGeom prst="rect">
            <a:avLst/>
          </a:prstGeom>
        </p:spPr>
      </p:pic>
      <p:pic>
        <p:nvPicPr>
          <p:cNvPr id="160" name="Imagen 1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840" y="3219797"/>
            <a:ext cx="3588287" cy="1334418"/>
          </a:xfrm>
          <a:prstGeom prst="rect">
            <a:avLst/>
          </a:prstGeom>
        </p:spPr>
      </p:pic>
      <p:pic>
        <p:nvPicPr>
          <p:cNvPr id="161" name="Imagen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20" y="3212927"/>
            <a:ext cx="3588287" cy="1334418"/>
          </a:xfrm>
          <a:prstGeom prst="rect">
            <a:avLst/>
          </a:prstGeom>
        </p:spPr>
      </p:pic>
      <p:pic>
        <p:nvPicPr>
          <p:cNvPr id="164" name="Imagen 1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840" y="3714586"/>
            <a:ext cx="3588287" cy="1334418"/>
          </a:xfrm>
          <a:prstGeom prst="rect">
            <a:avLst/>
          </a:prstGeom>
        </p:spPr>
      </p:pic>
      <p:pic>
        <p:nvPicPr>
          <p:cNvPr id="165" name="Imagen 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20" y="3707716"/>
            <a:ext cx="3588287" cy="1334418"/>
          </a:xfrm>
          <a:prstGeom prst="rect">
            <a:avLst/>
          </a:prstGeom>
        </p:spPr>
      </p:pic>
      <p:pic>
        <p:nvPicPr>
          <p:cNvPr id="174" name="Imagen 1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840" y="4202783"/>
            <a:ext cx="3588287" cy="1334418"/>
          </a:xfrm>
          <a:prstGeom prst="rect">
            <a:avLst/>
          </a:prstGeom>
        </p:spPr>
      </p:pic>
      <p:pic>
        <p:nvPicPr>
          <p:cNvPr id="175" name="Imagen 1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20" y="4195913"/>
            <a:ext cx="3588287" cy="1334418"/>
          </a:xfrm>
          <a:prstGeom prst="rect">
            <a:avLst/>
          </a:prstGeom>
        </p:spPr>
      </p:pic>
      <p:pic>
        <p:nvPicPr>
          <p:cNvPr id="178" name="Imagen 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840" y="2719919"/>
            <a:ext cx="3588287" cy="1334418"/>
          </a:xfrm>
          <a:prstGeom prst="rect">
            <a:avLst/>
          </a:prstGeom>
        </p:spPr>
      </p:pic>
      <p:pic>
        <p:nvPicPr>
          <p:cNvPr id="179" name="Imagen 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20" y="2713049"/>
            <a:ext cx="3588287" cy="1334418"/>
          </a:xfrm>
          <a:prstGeom prst="rect">
            <a:avLst/>
          </a:prstGeom>
        </p:spPr>
      </p:pic>
      <p:pic>
        <p:nvPicPr>
          <p:cNvPr id="185" name="Imagen 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3597" y="4681576"/>
            <a:ext cx="3588287" cy="1334418"/>
          </a:xfrm>
          <a:prstGeom prst="rect">
            <a:avLst/>
          </a:prstGeom>
        </p:spPr>
      </p:pic>
      <p:pic>
        <p:nvPicPr>
          <p:cNvPr id="186" name="Imagen 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3477" y="4674706"/>
            <a:ext cx="3588287" cy="1334418"/>
          </a:xfrm>
          <a:prstGeom prst="rect">
            <a:avLst/>
          </a:prstGeom>
        </p:spPr>
      </p:pic>
      <p:pic>
        <p:nvPicPr>
          <p:cNvPr id="192" name="Imagen 1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902" y="5171690"/>
            <a:ext cx="3588287" cy="1334418"/>
          </a:xfrm>
          <a:prstGeom prst="rect">
            <a:avLst/>
          </a:prstGeom>
        </p:spPr>
      </p:pic>
      <p:pic>
        <p:nvPicPr>
          <p:cNvPr id="193" name="Imagen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82" y="5164820"/>
            <a:ext cx="3588287" cy="1334418"/>
          </a:xfrm>
          <a:prstGeom prst="rect">
            <a:avLst/>
          </a:prstGeom>
        </p:spPr>
      </p:pic>
      <p:pic>
        <p:nvPicPr>
          <p:cNvPr id="199" name="Imagen 1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305">
            <a:off x="5314902" y="5650986"/>
            <a:ext cx="3588287" cy="1334418"/>
          </a:xfrm>
          <a:prstGeom prst="rect">
            <a:avLst/>
          </a:prstGeom>
        </p:spPr>
      </p:pic>
      <p:pic>
        <p:nvPicPr>
          <p:cNvPr id="200" name="Imagen 1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769491">
            <a:off x="5294782" y="5644116"/>
            <a:ext cx="3588287" cy="1334418"/>
          </a:xfrm>
          <a:prstGeom prst="rect">
            <a:avLst/>
          </a:prstGeom>
        </p:spPr>
      </p:pic>
      <p:sp>
        <p:nvSpPr>
          <p:cNvPr id="90" name="Rectángulo 89"/>
          <p:cNvSpPr/>
          <p:nvPr/>
        </p:nvSpPr>
        <p:spPr>
          <a:xfrm>
            <a:off x="5269267" y="1218113"/>
            <a:ext cx="3631374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>
                <a:solidFill>
                  <a:schemeClr val="bg1"/>
                </a:solidFill>
                <a:latin typeface="Hobo Std"/>
                <a:cs typeface="Hobo Std"/>
              </a:rPr>
              <a:t>La calidad ( orientación a la excelencia )</a:t>
            </a:r>
          </a:p>
        </p:txBody>
      </p:sp>
      <p:sp>
        <p:nvSpPr>
          <p:cNvPr id="94" name="Rectángulo 93"/>
          <p:cNvSpPr/>
          <p:nvPr/>
        </p:nvSpPr>
        <p:spPr>
          <a:xfrm>
            <a:off x="5269267" y="1706310"/>
            <a:ext cx="3252308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 smtClean="0">
                <a:solidFill>
                  <a:schemeClr val="bg1"/>
                </a:solidFill>
                <a:latin typeface="Hobo Std"/>
                <a:cs typeface="Hobo Std"/>
              </a:rPr>
              <a:t>Innovación</a:t>
            </a:r>
            <a:endParaRPr lang="es-EC" sz="14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20" name="Rectángulo 119"/>
          <p:cNvSpPr/>
          <p:nvPr/>
        </p:nvSpPr>
        <p:spPr>
          <a:xfrm>
            <a:off x="5269267" y="2219767"/>
            <a:ext cx="3252308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 smtClean="0">
                <a:solidFill>
                  <a:schemeClr val="bg1"/>
                </a:solidFill>
                <a:latin typeface="Hobo Std"/>
                <a:cs typeface="Hobo Std"/>
              </a:rPr>
              <a:t>Educación integral</a:t>
            </a:r>
            <a:endParaRPr lang="es-EC" sz="14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24" name="Rectángulo 123"/>
          <p:cNvSpPr/>
          <p:nvPr/>
        </p:nvSpPr>
        <p:spPr>
          <a:xfrm>
            <a:off x="5269267" y="2707964"/>
            <a:ext cx="3252308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>
                <a:solidFill>
                  <a:schemeClr val="bg1"/>
                </a:solidFill>
                <a:latin typeface="Hobo Std"/>
                <a:cs typeface="Hobo Std"/>
              </a:rPr>
              <a:t>Programa de pasantías </a:t>
            </a:r>
            <a:r>
              <a:rPr lang="es-EC" sz="1400" dirty="0" smtClean="0">
                <a:solidFill>
                  <a:schemeClr val="bg1"/>
                </a:solidFill>
                <a:latin typeface="Hobo Std"/>
                <a:cs typeface="Hobo Std"/>
              </a:rPr>
              <a:t>empresariales</a:t>
            </a:r>
            <a:endParaRPr lang="es-EC" sz="14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80" name="Rectángulo 179"/>
          <p:cNvSpPr/>
          <p:nvPr/>
        </p:nvSpPr>
        <p:spPr>
          <a:xfrm>
            <a:off x="5269206" y="3201246"/>
            <a:ext cx="3252308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 smtClean="0">
                <a:solidFill>
                  <a:schemeClr val="bg1"/>
                </a:solidFill>
                <a:latin typeface="Hobo Std"/>
                <a:cs typeface="Hobo Std"/>
              </a:rPr>
              <a:t>Código de ética</a:t>
            </a:r>
            <a:endParaRPr lang="es-EC" sz="14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62" name="Rectángulo 161"/>
          <p:cNvSpPr/>
          <p:nvPr/>
        </p:nvSpPr>
        <p:spPr>
          <a:xfrm>
            <a:off x="5269206" y="3701124"/>
            <a:ext cx="3252308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 smtClean="0">
                <a:solidFill>
                  <a:schemeClr val="bg1"/>
                </a:solidFill>
                <a:latin typeface="Hobo Std"/>
                <a:cs typeface="Hobo Std"/>
              </a:rPr>
              <a:t>Facilidades de pago</a:t>
            </a:r>
            <a:endParaRPr lang="es-EC" sz="1400" dirty="0">
              <a:solidFill>
                <a:schemeClr val="bg1"/>
              </a:solidFill>
              <a:latin typeface="Hobo Std"/>
              <a:cs typeface="Hobo Std"/>
            </a:endParaRPr>
          </a:p>
        </p:txBody>
      </p:sp>
      <p:sp>
        <p:nvSpPr>
          <p:cNvPr id="166" name="Rectángulo 165"/>
          <p:cNvSpPr/>
          <p:nvPr/>
        </p:nvSpPr>
        <p:spPr>
          <a:xfrm>
            <a:off x="5269206" y="4195913"/>
            <a:ext cx="3252308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C" sz="1400" dirty="0">
                <a:solidFill>
                  <a:srgbClr val="FFFFFF"/>
                </a:solidFill>
                <a:latin typeface="Hobo Std"/>
                <a:cs typeface="Hobo Std"/>
              </a:rPr>
              <a:t>Uso de tecnología (aula digitalizada)</a:t>
            </a:r>
          </a:p>
        </p:txBody>
      </p:sp>
      <p:sp>
        <p:nvSpPr>
          <p:cNvPr id="176" name="Rectángulo 175"/>
          <p:cNvSpPr/>
          <p:nvPr/>
        </p:nvSpPr>
        <p:spPr>
          <a:xfrm>
            <a:off x="5269205" y="4684110"/>
            <a:ext cx="3632679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Intercomunicación del sistema educativo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87" name="Rectángulo 186"/>
          <p:cNvSpPr/>
          <p:nvPr/>
        </p:nvSpPr>
        <p:spPr>
          <a:xfrm>
            <a:off x="5267962" y="5162903"/>
            <a:ext cx="3632679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Sostenibilidad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94" name="Rectángulo 193"/>
          <p:cNvSpPr/>
          <p:nvPr/>
        </p:nvSpPr>
        <p:spPr>
          <a:xfrm>
            <a:off x="5269267" y="5653017"/>
            <a:ext cx="3632679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Campus universitario integral (all in one)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201" name="Rectángulo 200"/>
          <p:cNvSpPr/>
          <p:nvPr/>
        </p:nvSpPr>
        <p:spPr>
          <a:xfrm>
            <a:off x="5269267" y="6132313"/>
            <a:ext cx="3632679" cy="4011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Campus deportivos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pic>
        <p:nvPicPr>
          <p:cNvPr id="66" name="Imagen 65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1193643"/>
            <a:ext cx="453510" cy="425640"/>
          </a:xfrm>
          <a:prstGeom prst="rect">
            <a:avLst/>
          </a:prstGeom>
        </p:spPr>
      </p:pic>
      <p:pic>
        <p:nvPicPr>
          <p:cNvPr id="67" name="Imagen 66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1664611"/>
            <a:ext cx="453510" cy="425640"/>
          </a:xfrm>
          <a:prstGeom prst="rect">
            <a:avLst/>
          </a:prstGeom>
        </p:spPr>
      </p:pic>
      <p:pic>
        <p:nvPicPr>
          <p:cNvPr id="68" name="Imagen 67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2178069"/>
            <a:ext cx="453510" cy="425640"/>
          </a:xfrm>
          <a:prstGeom prst="rect">
            <a:avLst/>
          </a:prstGeom>
        </p:spPr>
      </p:pic>
      <p:pic>
        <p:nvPicPr>
          <p:cNvPr id="69" name="Imagen 68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2659323"/>
            <a:ext cx="453510" cy="425640"/>
          </a:xfrm>
          <a:prstGeom prst="rect">
            <a:avLst/>
          </a:prstGeom>
        </p:spPr>
      </p:pic>
      <p:pic>
        <p:nvPicPr>
          <p:cNvPr id="70" name="Imagen 69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4165735"/>
            <a:ext cx="453510" cy="425640"/>
          </a:xfrm>
          <a:prstGeom prst="rect">
            <a:avLst/>
          </a:prstGeom>
        </p:spPr>
      </p:pic>
      <p:pic>
        <p:nvPicPr>
          <p:cNvPr id="71" name="Imagen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254" y="4638509"/>
            <a:ext cx="453510" cy="425640"/>
          </a:xfrm>
          <a:prstGeom prst="rect">
            <a:avLst/>
          </a:prstGeom>
        </p:spPr>
      </p:pic>
      <p:pic>
        <p:nvPicPr>
          <p:cNvPr id="72" name="Imagen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254" y="5136324"/>
            <a:ext cx="453510" cy="425640"/>
          </a:xfrm>
          <a:prstGeom prst="rect">
            <a:avLst/>
          </a:prstGeom>
        </p:spPr>
      </p:pic>
      <p:pic>
        <p:nvPicPr>
          <p:cNvPr id="73" name="Imagen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254" y="5614987"/>
            <a:ext cx="453510" cy="425640"/>
          </a:xfrm>
          <a:prstGeom prst="rect">
            <a:avLst/>
          </a:prstGeom>
        </p:spPr>
      </p:pic>
      <p:pic>
        <p:nvPicPr>
          <p:cNvPr id="74" name="Imagen 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254" y="6090615"/>
            <a:ext cx="453510" cy="425640"/>
          </a:xfrm>
          <a:prstGeom prst="rect">
            <a:avLst/>
          </a:prstGeom>
        </p:spPr>
      </p:pic>
      <p:pic>
        <p:nvPicPr>
          <p:cNvPr id="75" name="Imagen 7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3173848"/>
            <a:ext cx="453510" cy="425640"/>
          </a:xfrm>
          <a:prstGeom prst="rect">
            <a:avLst/>
          </a:prstGeom>
        </p:spPr>
      </p:pic>
      <p:pic>
        <p:nvPicPr>
          <p:cNvPr id="76" name="Imagen 75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69254" y="3676654"/>
            <a:ext cx="453510" cy="425640"/>
          </a:xfrm>
          <a:prstGeom prst="rect">
            <a:avLst/>
          </a:prstGeom>
        </p:spPr>
      </p:pic>
      <p:sp>
        <p:nvSpPr>
          <p:cNvPr id="91" name="Rectángulo 90"/>
          <p:cNvSpPr/>
          <p:nvPr/>
        </p:nvSpPr>
        <p:spPr>
          <a:xfrm>
            <a:off x="4716702" y="1216638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58%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5" name="Rectángulo 94"/>
          <p:cNvSpPr/>
          <p:nvPr/>
        </p:nvSpPr>
        <p:spPr>
          <a:xfrm>
            <a:off x="4716641" y="4194437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24%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6" name="Rectángulo 95"/>
          <p:cNvSpPr/>
          <p:nvPr/>
        </p:nvSpPr>
        <p:spPr>
          <a:xfrm>
            <a:off x="4716702" y="1704834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36%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7" name="Rectángulo 96"/>
          <p:cNvSpPr/>
          <p:nvPr/>
        </p:nvSpPr>
        <p:spPr>
          <a:xfrm>
            <a:off x="4716702" y="2218292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30%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8" name="Rectángulo 97"/>
          <p:cNvSpPr/>
          <p:nvPr/>
        </p:nvSpPr>
        <p:spPr>
          <a:xfrm>
            <a:off x="4716702" y="2706488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29%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99" name="Rectángulo 98"/>
          <p:cNvSpPr/>
          <p:nvPr/>
        </p:nvSpPr>
        <p:spPr>
          <a:xfrm>
            <a:off x="4716641" y="3699649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24%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0" name="Rectángulo 99"/>
          <p:cNvSpPr/>
          <p:nvPr/>
        </p:nvSpPr>
        <p:spPr>
          <a:xfrm>
            <a:off x="4716641" y="3199770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27%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1" name="Rectángulo 100"/>
          <p:cNvSpPr/>
          <p:nvPr/>
        </p:nvSpPr>
        <p:spPr>
          <a:xfrm>
            <a:off x="4716641" y="4682635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17%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2" name="Rectángulo 101"/>
          <p:cNvSpPr/>
          <p:nvPr/>
        </p:nvSpPr>
        <p:spPr>
          <a:xfrm>
            <a:off x="4715398" y="5161428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12%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3" name="Rectángulo 102"/>
          <p:cNvSpPr/>
          <p:nvPr/>
        </p:nvSpPr>
        <p:spPr>
          <a:xfrm>
            <a:off x="4716703" y="5651542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12%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4" name="Rectángulo 103"/>
          <p:cNvSpPr/>
          <p:nvPr/>
        </p:nvSpPr>
        <p:spPr>
          <a:xfrm>
            <a:off x="4716703" y="6130838"/>
            <a:ext cx="577995" cy="3586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s-EC" sz="1400" dirty="0">
                <a:solidFill>
                  <a:srgbClr val="FFFFFF"/>
                </a:solidFill>
                <a:latin typeface="Hobo Std"/>
                <a:cs typeface="Hobo Std"/>
              </a:rPr>
              <a:t>5</a:t>
            </a:r>
            <a:r>
              <a:rPr lang="es-EC" sz="1400" dirty="0" smtClean="0">
                <a:solidFill>
                  <a:srgbClr val="FFFFFF"/>
                </a:solidFill>
                <a:latin typeface="Hobo Std"/>
                <a:cs typeface="Hobo Std"/>
              </a:rPr>
              <a:t>%</a:t>
            </a:r>
            <a:endParaRPr lang="es-EC" sz="1400" dirty="0">
              <a:solidFill>
                <a:srgbClr val="FFFFFF"/>
              </a:solidFill>
              <a:latin typeface="Hobo Std"/>
              <a:cs typeface="Hobo Std"/>
            </a:endParaRPr>
          </a:p>
        </p:txBody>
      </p:sp>
      <p:sp>
        <p:nvSpPr>
          <p:cNvPr id="105" name="Rectángulo 104"/>
          <p:cNvSpPr/>
          <p:nvPr/>
        </p:nvSpPr>
        <p:spPr>
          <a:xfrm rot="21122241">
            <a:off x="835514" y="2601514"/>
            <a:ext cx="2906076" cy="17575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VALORACIÓN SOBRE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LA UNIVERSIDAD </a:t>
            </a:r>
            <a:endParaRPr lang="en-US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Hobo Std"/>
              <a:cs typeface="Hobo Std"/>
            </a:endParaRPr>
          </a:p>
          <a:p>
            <a:pPr algn="ctr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DEL 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  <a:latin typeface="Hobo Std"/>
                <a:cs typeface="Hobo Std"/>
              </a:rPr>
              <a:t>FUTURO</a:t>
            </a:r>
            <a:endParaRPr lang="es-CO" sz="2400" dirty="0">
              <a:solidFill>
                <a:schemeClr val="bg1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  <a:latin typeface="Hobo Std"/>
              <a:cs typeface="Hobo Std"/>
            </a:endParaRPr>
          </a:p>
        </p:txBody>
      </p:sp>
    </p:spTree>
    <p:extLst>
      <p:ext uri="{BB962C8B-B14F-4D97-AF65-F5344CB8AC3E}">
        <p14:creationId xmlns:p14="http://schemas.microsoft.com/office/powerpoint/2010/main" val="258946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2217</TotalTime>
  <Words>2255</Words>
  <Application>Microsoft Office PowerPoint</Application>
  <PresentationFormat>Presentación en pantalla (4:3)</PresentationFormat>
  <Paragraphs>631</Paragraphs>
  <Slides>39</Slides>
  <Notes>0</Notes>
  <HiddenSlides>2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Koenig &amp; Partners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Maximiliano Koenig Dupont</dc:creator>
  <cp:lastModifiedBy>Cristina Páez</cp:lastModifiedBy>
  <cp:revision>167</cp:revision>
  <dcterms:created xsi:type="dcterms:W3CDTF">2015-12-08T23:10:48Z</dcterms:created>
  <dcterms:modified xsi:type="dcterms:W3CDTF">2016-03-31T20:44:22Z</dcterms:modified>
</cp:coreProperties>
</file>